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26"/>
  </p:notesMasterIdLst>
  <p:handoutMasterIdLst>
    <p:handoutMasterId r:id="rId27"/>
  </p:handoutMasterIdLst>
  <p:sldIdLst>
    <p:sldId id="256" r:id="rId5"/>
    <p:sldId id="284" r:id="rId6"/>
    <p:sldId id="257" r:id="rId7"/>
    <p:sldId id="258" r:id="rId8"/>
    <p:sldId id="262" r:id="rId9"/>
    <p:sldId id="264" r:id="rId10"/>
    <p:sldId id="266" r:id="rId11"/>
    <p:sldId id="267" r:id="rId12"/>
    <p:sldId id="268" r:id="rId13"/>
    <p:sldId id="269" r:id="rId14"/>
    <p:sldId id="270" r:id="rId15"/>
    <p:sldId id="273" r:id="rId16"/>
    <p:sldId id="275" r:id="rId17"/>
    <p:sldId id="285" r:id="rId18"/>
    <p:sldId id="276" r:id="rId19"/>
    <p:sldId id="280" r:id="rId20"/>
    <p:sldId id="259" r:id="rId21"/>
    <p:sldId id="281" r:id="rId22"/>
    <p:sldId id="286" r:id="rId23"/>
    <p:sldId id="282" r:id="rId24"/>
    <p:sldId id="28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56"/>
            <p14:sldId id="284"/>
            <p14:sldId id="257"/>
            <p14:sldId id="258"/>
            <p14:sldId id="262"/>
            <p14:sldId id="264"/>
            <p14:sldId id="266"/>
            <p14:sldId id="267"/>
            <p14:sldId id="268"/>
            <p14:sldId id="269"/>
            <p14:sldId id="270"/>
            <p14:sldId id="273"/>
            <p14:sldId id="275"/>
            <p14:sldId id="285"/>
            <p14:sldId id="276"/>
            <p14:sldId id="280"/>
            <p14:sldId id="259"/>
            <p14:sldId id="281"/>
            <p14:sldId id="286"/>
            <p14:sldId id="282"/>
            <p14:sldId id="283"/>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26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p:restoredTop sz="94674"/>
  </p:normalViewPr>
  <p:slideViewPr>
    <p:cSldViewPr snapToGrid="0" snapToObjects="1">
      <p:cViewPr varScale="1">
        <p:scale>
          <a:sx n="62" d="100"/>
          <a:sy n="62" d="100"/>
        </p:scale>
        <p:origin x="496" y="17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7/31/18</a:t>
            </a:fld>
            <a:endParaRPr lang="en-US"/>
          </a:p>
        </p:txBody>
      </p:sp>
      <p:sp>
        <p:nvSpPr>
          <p:cNvPr id="4" name="Footer Placeholder 3">
            <a:extLst>
              <a:ext uri="{FF2B5EF4-FFF2-40B4-BE49-F238E27FC236}">
                <a16:creationId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7/31/18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8" name="Footer Placeholder 7">
            <a:extLst>
              <a:ext uri="{FF2B5EF4-FFF2-40B4-BE49-F238E27FC236}">
                <a16:creationId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4" name="Footer Placeholder 3">
            <a:extLst>
              <a:ext uri="{FF2B5EF4-FFF2-40B4-BE49-F238E27FC236}">
                <a16:creationId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3" name="Footer Placeholder 2">
            <a:extLst>
              <a:ext uri="{FF2B5EF4-FFF2-40B4-BE49-F238E27FC236}">
                <a16:creationId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8" name="Footer Placeholder 7">
            <a:extLst>
              <a:ext uri="{FF2B5EF4-FFF2-40B4-BE49-F238E27FC236}">
                <a16:creationId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4" name="Footer Placeholder 3">
            <a:extLst>
              <a:ext uri="{FF2B5EF4-FFF2-40B4-BE49-F238E27FC236}">
                <a16:creationId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3" name="Footer Placeholder 2">
            <a:extLst>
              <a:ext uri="{FF2B5EF4-FFF2-40B4-BE49-F238E27FC236}">
                <a16:creationId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8" name="Footer Placeholder 7">
            <a:extLst>
              <a:ext uri="{FF2B5EF4-FFF2-40B4-BE49-F238E27FC236}">
                <a16:creationId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4" name="Footer Placeholder 3">
            <a:extLst>
              <a:ext uri="{FF2B5EF4-FFF2-40B4-BE49-F238E27FC236}">
                <a16:creationId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3" name="Footer Placeholder 2">
            <a:extLst>
              <a:ext uri="{FF2B5EF4-FFF2-40B4-BE49-F238E27FC236}">
                <a16:creationId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7/31/18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7/31/18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7/31/18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a:t>
            </a:fld>
            <a:endParaRPr lang="en-US"/>
          </a:p>
        </p:txBody>
      </p:sp>
      <p:sp>
        <p:nvSpPr>
          <p:cNvPr id="13" name="Rectangle 12">
            <a:extLst>
              <a:ext uri="{FF2B5EF4-FFF2-40B4-BE49-F238E27FC236}">
                <a16:creationId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a:t>
            </a:fld>
            <a:endParaRPr lang="en-US"/>
          </a:p>
        </p:txBody>
      </p:sp>
      <p:sp>
        <p:nvSpPr>
          <p:cNvPr id="7" name="Text Placeholder 6">
            <a:extLst>
              <a:ext uri="{FF2B5EF4-FFF2-40B4-BE49-F238E27FC236}">
                <a16:creationId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E13FB-1FCD-B44C-9150-B69B8D1448EC}"/>
              </a:ext>
            </a:extLst>
          </p:cNvPr>
          <p:cNvSpPr>
            <a:spLocks noGrp="1"/>
          </p:cNvSpPr>
          <p:nvPr>
            <p:ph type="title"/>
          </p:nvPr>
        </p:nvSpPr>
        <p:spPr>
          <a:xfrm>
            <a:off x="838200" y="2073419"/>
            <a:ext cx="9060543" cy="2409371"/>
          </a:xfrm>
        </p:spPr>
        <p:txBody>
          <a:bodyPr>
            <a:noAutofit/>
          </a:bodyPr>
          <a:lstStyle/>
          <a:p>
            <a:pPr algn="ctr"/>
            <a:r>
              <a:rPr lang="en-US" sz="6000" b="1" dirty="0">
                <a:solidFill>
                  <a:schemeClr val="accent1"/>
                </a:solidFill>
                <a:ea typeface="Cambria" panose="02040503050406030204" pitchFamily="18" charset="0"/>
              </a:rPr>
              <a:t>SEMINAR 5 - MENTORING</a:t>
            </a:r>
            <a:br>
              <a:rPr lang="en-US" sz="6000" b="1" dirty="0">
                <a:solidFill>
                  <a:schemeClr val="accent1"/>
                </a:solidFill>
                <a:ea typeface="Cambria" panose="02040503050406030204" pitchFamily="18" charset="0"/>
              </a:rPr>
            </a:br>
            <a:r>
              <a:rPr lang="en-US" sz="2400" b="1" i="1" dirty="0">
                <a:latin typeface="+mn-lt"/>
                <a:ea typeface="Cambria" panose="02040503050406030204" pitchFamily="18" charset="0"/>
              </a:rPr>
              <a:t>Ownership &amp; Empowerment in Youth</a:t>
            </a:r>
          </a:p>
        </p:txBody>
      </p:sp>
      <p:pic>
        <p:nvPicPr>
          <p:cNvPr id="6" name="Picture 5">
            <a:extLst>
              <a:ext uri="{FF2B5EF4-FFF2-40B4-BE49-F238E27FC236}">
                <a16:creationId xmlns:a16="http://schemas.microsoft.com/office/drawing/2014/main" id="{E838E39E-C487-5547-8BFF-83190531383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547550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42019" y="2829231"/>
            <a:ext cx="7072132" cy="1815882"/>
          </a:xfrm>
          <a:prstGeom prst="rect">
            <a:avLst/>
          </a:prstGeom>
          <a:no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800" dirty="0">
                <a:solidFill>
                  <a:schemeClr val="tx1"/>
                </a:solidFill>
                <a:ea typeface="Times New Roman" panose="02020603050405020304" pitchFamily="18" charset="0"/>
                <a:cs typeface="Arial" panose="020B0604020202020204" pitchFamily="34" charset="0"/>
              </a:rPr>
              <a:t>“God wants the youth to become men of earnest mind, to be prepared for action in His noble work, and fitted to bear responsibilities”</a:t>
            </a:r>
          </a:p>
          <a:p>
            <a:r>
              <a:rPr lang="en-US" sz="2800" dirty="0">
                <a:solidFill>
                  <a:schemeClr val="tx1"/>
                </a:solidFill>
                <a:ea typeface="Times New Roman" panose="02020603050405020304" pitchFamily="18" charset="0"/>
                <a:cs typeface="Arial" panose="020B0604020202020204" pitchFamily="34" charset="0"/>
              </a:rPr>
              <a:t>(Messages to Young People, p. 21).</a:t>
            </a:r>
            <a:endParaRPr lang="fr-FR" sz="2800" dirty="0">
              <a:solidFill>
                <a:schemeClr val="tx1"/>
              </a:solidFill>
            </a:endParaRPr>
          </a:p>
        </p:txBody>
      </p:sp>
      <p:sp>
        <p:nvSpPr>
          <p:cNvPr id="5" name="Rectangle 4"/>
          <p:cNvSpPr/>
          <p:nvPr/>
        </p:nvSpPr>
        <p:spPr>
          <a:xfrm>
            <a:off x="1422679" y="1611507"/>
            <a:ext cx="5210368" cy="492122"/>
          </a:xfrm>
          <a:prstGeom prst="rect">
            <a:avLst/>
          </a:prstGeom>
        </p:spPr>
        <p:txBody>
          <a:bodyPr wrap="square">
            <a:spAutoFit/>
          </a:bodyPr>
          <a:lstStyle/>
          <a:p>
            <a:pPr>
              <a:lnSpc>
                <a:spcPct val="115000"/>
              </a:lnSpc>
              <a:spcAft>
                <a:spcPts val="0"/>
              </a:spcAft>
            </a:pPr>
            <a:r>
              <a:rPr lang="en-US" sz="2400" b="1" dirty="0">
                <a:ea typeface="Times New Roman" panose="02020603050405020304" pitchFamily="18" charset="0"/>
                <a:cs typeface="Arial" panose="020B0604020202020204" pitchFamily="34" charset="0"/>
              </a:rPr>
              <a:t>Giving them responsibilities: </a:t>
            </a:r>
            <a:endParaRPr lang="fr-FR" sz="2400" b="1" dirty="0">
              <a:effectLst/>
              <a:ea typeface="Times New Roman" panose="02020603050405020304" pitchFamily="18" charset="0"/>
            </a:endParaRPr>
          </a:p>
        </p:txBody>
      </p:sp>
      <p:sp>
        <p:nvSpPr>
          <p:cNvPr id="8" name="Titre 1"/>
          <p:cNvSpPr>
            <a:spLocks noGrp="1"/>
          </p:cNvSpPr>
          <p:nvPr>
            <p:ph type="title"/>
          </p:nvPr>
        </p:nvSpPr>
        <p:spPr>
          <a:xfrm>
            <a:off x="727191" y="478903"/>
            <a:ext cx="8886960" cy="1001486"/>
          </a:xfrm>
        </p:spPr>
        <p:txBody>
          <a:bodyPr>
            <a:noAutofit/>
          </a:bodyPr>
          <a:lstStyle/>
          <a:p>
            <a:r>
              <a:rPr lang="en-US" b="1" dirty="0">
                <a:solidFill>
                  <a:schemeClr val="accent1"/>
                </a:solidFill>
                <a:ea typeface="Cambria" panose="02040503050406030204" pitchFamily="18" charset="0"/>
              </a:rPr>
              <a:t>4. WHAT DOES THE SOP SAY? (</a:t>
            </a:r>
            <a:r>
              <a:rPr lang="en-US" b="1" dirty="0" err="1">
                <a:solidFill>
                  <a:schemeClr val="accent1"/>
                </a:solidFill>
                <a:ea typeface="Cambria" panose="02040503050406030204" pitchFamily="18" charset="0"/>
              </a:rPr>
              <a:t>cont</a:t>
            </a:r>
            <a:r>
              <a:rPr lang="en-US" b="1" dirty="0">
                <a:solidFill>
                  <a:schemeClr val="accent1"/>
                </a:solidFill>
                <a:ea typeface="Cambria" panose="02040503050406030204" pitchFamily="18" charset="0"/>
              </a:rPr>
              <a:t>)</a:t>
            </a:r>
            <a:endParaRPr lang="fr-FR" dirty="0">
              <a:solidFill>
                <a:schemeClr val="accent1"/>
              </a:solidFill>
              <a:ea typeface="Cambria" panose="02040503050406030204" pitchFamily="18" charset="0"/>
            </a:endParaRPr>
          </a:p>
        </p:txBody>
      </p:sp>
      <p:pic>
        <p:nvPicPr>
          <p:cNvPr id="6" name="Picture 5">
            <a:extLst>
              <a:ext uri="{FF2B5EF4-FFF2-40B4-BE49-F238E27FC236}">
                <a16:creationId xmlns:a16="http://schemas.microsoft.com/office/drawing/2014/main" id="{46FE5489-BE12-7C48-9390-B09878BAD69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068449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3458" y="411298"/>
            <a:ext cx="8095113" cy="810532"/>
          </a:xfrm>
        </p:spPr>
        <p:txBody>
          <a:bodyPr>
            <a:noAutofit/>
          </a:bodyPr>
          <a:lstStyle/>
          <a:p>
            <a:r>
              <a:rPr lang="en-US" b="1" dirty="0">
                <a:solidFill>
                  <a:schemeClr val="accent1"/>
                </a:solidFill>
                <a:ea typeface="Cambria" panose="02040503050406030204" pitchFamily="18" charset="0"/>
              </a:rPr>
              <a:t>5. EMPOWERMENT OF YOUTH</a:t>
            </a:r>
            <a:endParaRPr lang="fr-FR" dirty="0">
              <a:solidFill>
                <a:schemeClr val="accent1"/>
              </a:solidFill>
              <a:ea typeface="Cambria" panose="02040503050406030204" pitchFamily="18" charset="0"/>
            </a:endParaRPr>
          </a:p>
        </p:txBody>
      </p:sp>
      <p:sp>
        <p:nvSpPr>
          <p:cNvPr id="3" name="Rectangle 2"/>
          <p:cNvSpPr/>
          <p:nvPr/>
        </p:nvSpPr>
        <p:spPr>
          <a:xfrm>
            <a:off x="2758862" y="2302439"/>
            <a:ext cx="6812161" cy="4356321"/>
          </a:xfrm>
          <a:prstGeom prst="rect">
            <a:avLst/>
          </a:prstGeom>
        </p:spPr>
        <p:txBody>
          <a:bodyPr wrap="square">
            <a:spAutoFit/>
          </a:bodyPr>
          <a:lstStyle/>
          <a:p>
            <a:pPr marL="457200" indent="-457200">
              <a:lnSpc>
                <a:spcPct val="115000"/>
              </a:lnSpc>
              <a:spcAft>
                <a:spcPts val="0"/>
              </a:spcAft>
              <a:buFont typeface="Arial" panose="020B0604020202020204" pitchFamily="34" charset="0"/>
              <a:buChar char="•"/>
            </a:pPr>
            <a:r>
              <a:rPr lang="en-US" sz="2800" dirty="0">
                <a:ea typeface="Cambria" panose="02040503050406030204" pitchFamily="18" charset="0"/>
                <a:cs typeface="Arial" panose="020B0604020202020204" pitchFamily="34" charset="0"/>
              </a:rPr>
              <a:t>Giving them responsibilities in the church</a:t>
            </a:r>
          </a:p>
          <a:p>
            <a:pPr marL="457200" indent="-457200">
              <a:lnSpc>
                <a:spcPct val="115000"/>
              </a:lnSpc>
              <a:spcAft>
                <a:spcPts val="0"/>
              </a:spcAft>
              <a:buFont typeface="Arial" panose="020B0604020202020204" pitchFamily="34" charset="0"/>
              <a:buChar char="•"/>
            </a:pPr>
            <a:r>
              <a:rPr lang="en-US" sz="2800" dirty="0">
                <a:ea typeface="Cambria" panose="02040503050406030204" pitchFamily="18" charset="0"/>
                <a:cs typeface="Arial" panose="020B0604020202020204" pitchFamily="34" charset="0"/>
              </a:rPr>
              <a:t>Involving them in the life of the church</a:t>
            </a:r>
          </a:p>
          <a:p>
            <a:pPr marL="457200" indent="-457200">
              <a:lnSpc>
                <a:spcPct val="115000"/>
              </a:lnSpc>
              <a:spcAft>
                <a:spcPts val="0"/>
              </a:spcAft>
              <a:buFont typeface="Arial" panose="020B0604020202020204" pitchFamily="34" charset="0"/>
              <a:buChar char="•"/>
            </a:pPr>
            <a:r>
              <a:rPr lang="en-US" sz="2800" dirty="0">
                <a:ea typeface="Cambria" panose="02040503050406030204" pitchFamily="18" charset="0"/>
                <a:cs typeface="Arial" panose="020B0604020202020204" pitchFamily="34" charset="0"/>
              </a:rPr>
              <a:t>Helping them grow in knowledge</a:t>
            </a:r>
          </a:p>
          <a:p>
            <a:pPr marL="457200" indent="-457200">
              <a:lnSpc>
                <a:spcPct val="115000"/>
              </a:lnSpc>
              <a:spcAft>
                <a:spcPts val="0"/>
              </a:spcAft>
              <a:buFont typeface="Arial" panose="020B0604020202020204" pitchFamily="34" charset="0"/>
              <a:buChar char="•"/>
            </a:pPr>
            <a:r>
              <a:rPr lang="en-US" sz="2800" dirty="0">
                <a:ea typeface="Cambria" panose="02040503050406030204" pitchFamily="18" charset="0"/>
                <a:cs typeface="Arial" panose="020B0604020202020204" pitchFamily="34" charset="0"/>
              </a:rPr>
              <a:t>Giving them opportunities to take initiative</a:t>
            </a:r>
          </a:p>
          <a:p>
            <a:pPr marL="457200" indent="-457200">
              <a:lnSpc>
                <a:spcPct val="115000"/>
              </a:lnSpc>
              <a:spcAft>
                <a:spcPts val="0"/>
              </a:spcAft>
              <a:buFont typeface="Arial" panose="020B0604020202020204" pitchFamily="34" charset="0"/>
              <a:buChar char="•"/>
            </a:pPr>
            <a:r>
              <a:rPr lang="en-US" sz="2800" dirty="0">
                <a:ea typeface="Cambria" panose="02040503050406030204" pitchFamily="18" charset="0"/>
                <a:cs typeface="Arial" panose="020B0604020202020204" pitchFamily="34" charset="0"/>
              </a:rPr>
              <a:t>Giving them authorities</a:t>
            </a:r>
          </a:p>
          <a:p>
            <a:pPr marL="457200" indent="-457200">
              <a:lnSpc>
                <a:spcPct val="115000"/>
              </a:lnSpc>
              <a:spcAft>
                <a:spcPts val="0"/>
              </a:spcAft>
              <a:buFont typeface="Arial" panose="020B0604020202020204" pitchFamily="34" charset="0"/>
              <a:buChar char="•"/>
            </a:pPr>
            <a:r>
              <a:rPr lang="en-US" sz="2800" dirty="0">
                <a:ea typeface="Cambria" panose="02040503050406030204" pitchFamily="18" charset="0"/>
                <a:cs typeface="Arial" panose="020B0604020202020204" pitchFamily="34" charset="0"/>
              </a:rPr>
              <a:t>Implementing program with them and for them</a:t>
            </a:r>
          </a:p>
          <a:p>
            <a:pPr marL="285750" indent="-285750">
              <a:lnSpc>
                <a:spcPct val="115000"/>
              </a:lnSpc>
              <a:spcAft>
                <a:spcPts val="0"/>
              </a:spcAft>
              <a:buFont typeface="Arial" panose="020B0604020202020204" pitchFamily="34" charset="0"/>
              <a:buChar char="•"/>
            </a:pPr>
            <a:endParaRPr lang="fr-FR" dirty="0">
              <a:effectLst/>
              <a:ea typeface="Times New Roman" panose="02020603050405020304" pitchFamily="18" charset="0"/>
            </a:endParaRPr>
          </a:p>
        </p:txBody>
      </p:sp>
      <p:sp>
        <p:nvSpPr>
          <p:cNvPr id="5" name="Rectangle 4"/>
          <p:cNvSpPr/>
          <p:nvPr/>
        </p:nvSpPr>
        <p:spPr>
          <a:xfrm>
            <a:off x="1212241" y="1360727"/>
            <a:ext cx="4952702" cy="558743"/>
          </a:xfrm>
          <a:prstGeom prst="rect">
            <a:avLst/>
          </a:prstGeom>
        </p:spPr>
        <p:txBody>
          <a:bodyPr wrap="none">
            <a:spAutoFit/>
          </a:bodyPr>
          <a:lstStyle/>
          <a:p>
            <a:pPr>
              <a:lnSpc>
                <a:spcPct val="115000"/>
              </a:lnSpc>
              <a:spcAft>
                <a:spcPts val="0"/>
              </a:spcAft>
            </a:pPr>
            <a:r>
              <a:rPr lang="en-US" sz="2800" b="1" dirty="0">
                <a:ea typeface="Times New Roman" panose="02020603050405020304" pitchFamily="18" charset="0"/>
                <a:cs typeface="Arial" panose="020B0604020202020204" pitchFamily="34" charset="0"/>
              </a:rPr>
              <a:t>Help them gain experience by :  </a:t>
            </a:r>
            <a:endParaRPr lang="fr-FR" sz="2800" dirty="0">
              <a:effectLst/>
              <a:ea typeface="Times New Roman" panose="02020603050405020304" pitchFamily="18" charset="0"/>
            </a:endParaRPr>
          </a:p>
        </p:txBody>
      </p:sp>
      <p:pic>
        <p:nvPicPr>
          <p:cNvPr id="6" name="Picture 5">
            <a:extLst>
              <a:ext uri="{FF2B5EF4-FFF2-40B4-BE49-F238E27FC236}">
                <a16:creationId xmlns:a16="http://schemas.microsoft.com/office/drawing/2014/main" id="{1E0E45EE-4031-9D4C-89B1-56241117E1C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495173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1851" y="2293184"/>
            <a:ext cx="7870372" cy="1054263"/>
          </a:xfrm>
          <a:prstGeom prst="rect">
            <a:avLst/>
          </a:prstGeom>
          <a:no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pPr>
              <a:lnSpc>
                <a:spcPct val="115000"/>
              </a:lnSpc>
              <a:spcAft>
                <a:spcPts val="0"/>
              </a:spcAft>
            </a:pPr>
            <a:r>
              <a:rPr lang="en-US" sz="2800" dirty="0">
                <a:solidFill>
                  <a:schemeClr val="tx1"/>
                </a:solidFill>
                <a:ea typeface="Cambria" panose="02040503050406030204" pitchFamily="18" charset="0"/>
                <a:cs typeface="Arial" panose="020B0604020202020204" pitchFamily="34" charset="0"/>
              </a:rPr>
              <a:t>"Young people are a part of the church today, but all the leaders of tomorrow.” David Wilkerson</a:t>
            </a:r>
            <a:endParaRPr lang="fr-FR" sz="2800" dirty="0">
              <a:solidFill>
                <a:schemeClr val="tx1"/>
              </a:solidFill>
              <a:effectLst/>
              <a:ea typeface="Cambria" panose="02040503050406030204" pitchFamily="18" charset="0"/>
            </a:endParaRPr>
          </a:p>
        </p:txBody>
      </p:sp>
      <p:sp>
        <p:nvSpPr>
          <p:cNvPr id="6" name="Titre 1"/>
          <p:cNvSpPr>
            <a:spLocks noGrp="1"/>
          </p:cNvSpPr>
          <p:nvPr>
            <p:ph type="title"/>
          </p:nvPr>
        </p:nvSpPr>
        <p:spPr>
          <a:xfrm>
            <a:off x="798286" y="596220"/>
            <a:ext cx="8650514" cy="810532"/>
          </a:xfrm>
        </p:spPr>
        <p:txBody>
          <a:bodyPr>
            <a:noAutofit/>
          </a:bodyPr>
          <a:lstStyle/>
          <a:p>
            <a:r>
              <a:rPr lang="en-US" b="1" dirty="0">
                <a:solidFill>
                  <a:schemeClr val="accent1"/>
                </a:solidFill>
                <a:ea typeface="Cambria" panose="02040503050406030204" pitchFamily="18" charset="0"/>
              </a:rPr>
              <a:t>5. EMPOWERMENT OF YOUTH (</a:t>
            </a:r>
            <a:r>
              <a:rPr lang="en-US" b="1" dirty="0" err="1">
                <a:solidFill>
                  <a:schemeClr val="accent1"/>
                </a:solidFill>
                <a:ea typeface="Cambria" panose="02040503050406030204" pitchFamily="18" charset="0"/>
              </a:rPr>
              <a:t>cont</a:t>
            </a:r>
            <a:r>
              <a:rPr lang="en-US" b="1" dirty="0">
                <a:solidFill>
                  <a:schemeClr val="accent1"/>
                </a:solidFill>
                <a:ea typeface="Cambria" panose="02040503050406030204" pitchFamily="18" charset="0"/>
              </a:rPr>
              <a:t>)</a:t>
            </a:r>
            <a:endParaRPr lang="fr-FR" dirty="0">
              <a:solidFill>
                <a:schemeClr val="accent1"/>
              </a:solidFill>
              <a:ea typeface="Cambria" panose="02040503050406030204" pitchFamily="18" charset="0"/>
            </a:endParaRPr>
          </a:p>
        </p:txBody>
      </p:sp>
      <p:sp>
        <p:nvSpPr>
          <p:cNvPr id="8" name="Rectangle 7"/>
          <p:cNvSpPr/>
          <p:nvPr/>
        </p:nvSpPr>
        <p:spPr>
          <a:xfrm>
            <a:off x="1341852" y="1562917"/>
            <a:ext cx="2616294" cy="558743"/>
          </a:xfrm>
          <a:prstGeom prst="rect">
            <a:avLst/>
          </a:prstGeom>
        </p:spPr>
        <p:txBody>
          <a:bodyPr wrap="none">
            <a:spAutoFit/>
          </a:bodyPr>
          <a:lstStyle/>
          <a:p>
            <a:pPr>
              <a:lnSpc>
                <a:spcPct val="115000"/>
              </a:lnSpc>
              <a:spcAft>
                <a:spcPts val="0"/>
              </a:spcAft>
            </a:pPr>
            <a:r>
              <a:rPr lang="en-US" sz="2800" b="1" dirty="0">
                <a:ea typeface="Times New Roman" panose="02020603050405020304" pitchFamily="18" charset="0"/>
                <a:cs typeface="Arial" panose="020B0604020202020204" pitchFamily="34" charset="0"/>
              </a:rPr>
              <a:t>Welcome them  </a:t>
            </a:r>
            <a:endParaRPr lang="fr-FR" sz="2800" dirty="0">
              <a:effectLst/>
              <a:ea typeface="Times New Roman" panose="02020603050405020304" pitchFamily="18" charset="0"/>
            </a:endParaRPr>
          </a:p>
        </p:txBody>
      </p:sp>
      <p:sp>
        <p:nvSpPr>
          <p:cNvPr id="9" name="Rectangle 8"/>
          <p:cNvSpPr/>
          <p:nvPr/>
        </p:nvSpPr>
        <p:spPr>
          <a:xfrm>
            <a:off x="1341851" y="3417162"/>
            <a:ext cx="8106949" cy="1144031"/>
          </a:xfrm>
          <a:prstGeom prst="rect">
            <a:avLst/>
          </a:prstGeom>
        </p:spPr>
        <p:txBody>
          <a:bodyPr wrap="square">
            <a:spAutoFit/>
          </a:bodyPr>
          <a:lstStyle/>
          <a:p>
            <a:pPr marL="285750" indent="-285750">
              <a:lnSpc>
                <a:spcPct val="115000"/>
              </a:lnSpc>
              <a:spcAft>
                <a:spcPts val="720"/>
              </a:spcAft>
              <a:buFont typeface="Arial" panose="020B0604020202020204" pitchFamily="34" charset="0"/>
              <a:buChar char="•"/>
            </a:pPr>
            <a:r>
              <a:rPr lang="en-US" sz="2800" dirty="0">
                <a:ea typeface="Cambria" panose="02040503050406030204" pitchFamily="18" charset="0"/>
                <a:cs typeface="Arial" panose="020B0604020202020204" pitchFamily="34" charset="0"/>
              </a:rPr>
              <a:t>Listing to them. “outside of our own boxes” </a:t>
            </a:r>
          </a:p>
          <a:p>
            <a:pPr marL="285750" indent="-285750">
              <a:lnSpc>
                <a:spcPct val="115000"/>
              </a:lnSpc>
              <a:spcAft>
                <a:spcPts val="720"/>
              </a:spcAft>
              <a:buFont typeface="Arial" panose="020B0604020202020204" pitchFamily="34" charset="0"/>
              <a:buChar char="•"/>
            </a:pPr>
            <a:r>
              <a:rPr lang="en-US" sz="2800" dirty="0">
                <a:ea typeface="Cambria" panose="02040503050406030204" pitchFamily="18" charset="0"/>
                <a:cs typeface="Arial" panose="020B0604020202020204" pitchFamily="34" charset="0"/>
              </a:rPr>
              <a:t>Learn from them. </a:t>
            </a:r>
            <a:endParaRPr lang="fr-FR" sz="2800" dirty="0">
              <a:effectLst/>
              <a:ea typeface="Cambria" panose="02040503050406030204" pitchFamily="18" charset="0"/>
            </a:endParaRPr>
          </a:p>
        </p:txBody>
      </p:sp>
      <p:pic>
        <p:nvPicPr>
          <p:cNvPr id="10" name="Picture 9">
            <a:extLst>
              <a:ext uri="{FF2B5EF4-FFF2-40B4-BE49-F238E27FC236}">
                <a16:creationId xmlns:a16="http://schemas.microsoft.com/office/drawing/2014/main" id="{F2BF2CB5-2F80-3244-B0C1-A4D2CA7AD502}"/>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226652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7316" y="1290722"/>
            <a:ext cx="2519792" cy="558743"/>
          </a:xfrm>
          <a:prstGeom prst="rect">
            <a:avLst/>
          </a:prstGeom>
        </p:spPr>
        <p:txBody>
          <a:bodyPr wrap="none">
            <a:spAutoFit/>
          </a:bodyPr>
          <a:lstStyle/>
          <a:p>
            <a:pPr>
              <a:lnSpc>
                <a:spcPct val="115000"/>
              </a:lnSpc>
              <a:spcAft>
                <a:spcPts val="0"/>
              </a:spcAft>
            </a:pPr>
            <a:r>
              <a:rPr lang="en-US" sz="2800" b="1" dirty="0">
                <a:ea typeface="Times New Roman" panose="02020603050405020304" pitchFamily="18" charset="0"/>
                <a:cs typeface="Arial" panose="020B0604020202020204" pitchFamily="34" charset="0"/>
              </a:rPr>
              <a:t>Mentor them… </a:t>
            </a:r>
            <a:endParaRPr lang="fr-FR" sz="2800" dirty="0">
              <a:effectLst/>
              <a:ea typeface="Times New Roman" panose="02020603050405020304" pitchFamily="18" charset="0"/>
            </a:endParaRPr>
          </a:p>
        </p:txBody>
      </p:sp>
      <p:sp>
        <p:nvSpPr>
          <p:cNvPr id="5" name="Rectangle 4"/>
          <p:cNvSpPr/>
          <p:nvPr/>
        </p:nvSpPr>
        <p:spPr>
          <a:xfrm>
            <a:off x="1087875" y="1949364"/>
            <a:ext cx="9289840" cy="2540824"/>
          </a:xfrm>
          <a:prstGeom prst="rect">
            <a:avLst/>
          </a:prstGeom>
        </p:spPr>
        <p:txBody>
          <a:bodyPr wrap="square">
            <a:spAutoFit/>
          </a:bodyPr>
          <a:lstStyle/>
          <a:p>
            <a:pPr algn="ctr">
              <a:lnSpc>
                <a:spcPct val="115000"/>
              </a:lnSpc>
              <a:spcAft>
                <a:spcPts val="0"/>
              </a:spcAft>
            </a:pPr>
            <a:r>
              <a:rPr lang="en-US" sz="2800" b="1" dirty="0">
                <a:ea typeface="Cambria" panose="02040503050406030204" pitchFamily="18" charset="0"/>
                <a:cs typeface="Arial" panose="020B0604020202020204" pitchFamily="34" charset="0"/>
              </a:rPr>
              <a:t>What is a Mentoring ? </a:t>
            </a:r>
          </a:p>
          <a:p>
            <a:pPr>
              <a:lnSpc>
                <a:spcPct val="115000"/>
              </a:lnSpc>
              <a:spcAft>
                <a:spcPts val="0"/>
              </a:spcAft>
            </a:pPr>
            <a:r>
              <a:rPr lang="en-US" sz="2800" dirty="0">
                <a:ea typeface="Cambria" panose="02040503050406030204" pitchFamily="18" charset="0"/>
                <a:cs typeface="Arial" panose="020B0604020202020204" pitchFamily="34" charset="0"/>
              </a:rPr>
              <a:t>Mentoring is an intentional relationship that is created between a less experienced person and an experienced one. The experienced person thus becomes a growth model for the inexperienced one.</a:t>
            </a:r>
            <a:endParaRPr lang="fr-FR" sz="2800" dirty="0">
              <a:ea typeface="Cambria" panose="02040503050406030204" pitchFamily="18" charset="0"/>
            </a:endParaRPr>
          </a:p>
        </p:txBody>
      </p:sp>
      <p:sp>
        <p:nvSpPr>
          <p:cNvPr id="7" name="Titre 1"/>
          <p:cNvSpPr>
            <a:spLocks noGrp="1"/>
          </p:cNvSpPr>
          <p:nvPr>
            <p:ph type="title"/>
          </p:nvPr>
        </p:nvSpPr>
        <p:spPr>
          <a:xfrm>
            <a:off x="810228" y="305934"/>
            <a:ext cx="8928160" cy="810532"/>
          </a:xfrm>
        </p:spPr>
        <p:txBody>
          <a:bodyPr>
            <a:noAutofit/>
          </a:bodyPr>
          <a:lstStyle/>
          <a:p>
            <a:r>
              <a:rPr lang="en-US" b="1" dirty="0">
                <a:solidFill>
                  <a:schemeClr val="accent1"/>
                </a:solidFill>
                <a:ea typeface="Cambria" panose="02040503050406030204" pitchFamily="18" charset="0"/>
              </a:rPr>
              <a:t>5. EMPOWERMENT OF YOUTH (</a:t>
            </a:r>
            <a:r>
              <a:rPr lang="en-US" b="1" dirty="0" err="1">
                <a:solidFill>
                  <a:schemeClr val="accent1"/>
                </a:solidFill>
                <a:ea typeface="Cambria" panose="02040503050406030204" pitchFamily="18" charset="0"/>
              </a:rPr>
              <a:t>cont</a:t>
            </a:r>
            <a:r>
              <a:rPr lang="en-US" b="1" dirty="0">
                <a:solidFill>
                  <a:schemeClr val="accent1"/>
                </a:solidFill>
                <a:ea typeface="Cambria" panose="02040503050406030204" pitchFamily="18" charset="0"/>
              </a:rPr>
              <a:t>)</a:t>
            </a:r>
            <a:endParaRPr lang="fr-FR" dirty="0">
              <a:solidFill>
                <a:schemeClr val="accent1"/>
              </a:solidFill>
              <a:ea typeface="Cambria" panose="02040503050406030204" pitchFamily="18" charset="0"/>
            </a:endParaRPr>
          </a:p>
        </p:txBody>
      </p:sp>
      <p:pic>
        <p:nvPicPr>
          <p:cNvPr id="6" name="Picture 5">
            <a:extLst>
              <a:ext uri="{FF2B5EF4-FFF2-40B4-BE49-F238E27FC236}">
                <a16:creationId xmlns:a16="http://schemas.microsoft.com/office/drawing/2014/main" id="{BEF3C032-D580-4E47-802F-8695EEAEB4F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30462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0526" y="1147526"/>
            <a:ext cx="2519792" cy="558743"/>
          </a:xfrm>
          <a:prstGeom prst="rect">
            <a:avLst/>
          </a:prstGeom>
        </p:spPr>
        <p:txBody>
          <a:bodyPr wrap="none">
            <a:spAutoFit/>
          </a:bodyPr>
          <a:lstStyle/>
          <a:p>
            <a:pPr>
              <a:lnSpc>
                <a:spcPct val="115000"/>
              </a:lnSpc>
              <a:spcAft>
                <a:spcPts val="0"/>
              </a:spcAft>
            </a:pPr>
            <a:r>
              <a:rPr lang="en-US" sz="2800" b="1" dirty="0">
                <a:ea typeface="Times New Roman" panose="02020603050405020304" pitchFamily="18" charset="0"/>
                <a:cs typeface="Arial" panose="020B0604020202020204" pitchFamily="34" charset="0"/>
              </a:rPr>
              <a:t>Mentor them… </a:t>
            </a:r>
            <a:endParaRPr lang="fr-FR" sz="2800" dirty="0">
              <a:effectLst/>
              <a:ea typeface="Times New Roman" panose="02020603050405020304" pitchFamily="18" charset="0"/>
            </a:endParaRPr>
          </a:p>
        </p:txBody>
      </p:sp>
      <p:sp>
        <p:nvSpPr>
          <p:cNvPr id="5" name="Rectangle 4"/>
          <p:cNvSpPr/>
          <p:nvPr/>
        </p:nvSpPr>
        <p:spPr>
          <a:xfrm>
            <a:off x="1574357" y="1926393"/>
            <a:ext cx="8287273" cy="2527680"/>
          </a:xfrm>
          <a:prstGeom prst="rect">
            <a:avLst/>
          </a:prstGeom>
          <a:no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pPr>
              <a:lnSpc>
                <a:spcPct val="115000"/>
              </a:lnSpc>
              <a:spcAft>
                <a:spcPts val="0"/>
              </a:spcAft>
            </a:pPr>
            <a:r>
              <a:rPr lang="en-US" sz="2800" dirty="0">
                <a:solidFill>
                  <a:schemeClr val="tx1"/>
                </a:solidFill>
                <a:ea typeface="Cambria" panose="02040503050406030204" pitchFamily="18" charset="0"/>
                <a:cs typeface="Arial" panose="020B0604020202020204" pitchFamily="34" charset="0"/>
              </a:rPr>
              <a:t>According to David Clutterbuck : "A mentor is a more experienced individual willing to share knowledge with someone less experienced in a relationship of mutual trust” (Encyclopedia of Strategic Leadership and Management, p.1177).</a:t>
            </a:r>
            <a:endParaRPr lang="fr-FR" sz="2800" dirty="0">
              <a:solidFill>
                <a:schemeClr val="tx1"/>
              </a:solidFill>
              <a:effectLst/>
              <a:ea typeface="Cambria" panose="02040503050406030204" pitchFamily="18" charset="0"/>
            </a:endParaRPr>
          </a:p>
        </p:txBody>
      </p:sp>
      <p:sp>
        <p:nvSpPr>
          <p:cNvPr id="7" name="Titre 1"/>
          <p:cNvSpPr>
            <a:spLocks noGrp="1"/>
          </p:cNvSpPr>
          <p:nvPr>
            <p:ph type="title"/>
          </p:nvPr>
        </p:nvSpPr>
        <p:spPr>
          <a:xfrm>
            <a:off x="666037" y="305934"/>
            <a:ext cx="9346063" cy="810532"/>
          </a:xfrm>
        </p:spPr>
        <p:txBody>
          <a:bodyPr>
            <a:noAutofit/>
          </a:bodyPr>
          <a:lstStyle/>
          <a:p>
            <a:pPr algn="ctr"/>
            <a:r>
              <a:rPr lang="en-US" b="1" dirty="0">
                <a:solidFill>
                  <a:schemeClr val="accent1"/>
                </a:solidFill>
                <a:ea typeface="Cambria" panose="02040503050406030204" pitchFamily="18" charset="0"/>
              </a:rPr>
              <a:t>5. EMPOWERMENT OF YOUTH (</a:t>
            </a:r>
            <a:r>
              <a:rPr lang="en-US" b="1" dirty="0" err="1">
                <a:solidFill>
                  <a:schemeClr val="accent1"/>
                </a:solidFill>
                <a:ea typeface="Cambria" panose="02040503050406030204" pitchFamily="18" charset="0"/>
              </a:rPr>
              <a:t>cont</a:t>
            </a:r>
            <a:r>
              <a:rPr lang="en-US" b="1" dirty="0">
                <a:solidFill>
                  <a:schemeClr val="accent1"/>
                </a:solidFill>
                <a:ea typeface="Cambria" panose="02040503050406030204" pitchFamily="18" charset="0"/>
              </a:rPr>
              <a:t>)</a:t>
            </a:r>
            <a:endParaRPr lang="fr-FR" dirty="0">
              <a:solidFill>
                <a:schemeClr val="accent1"/>
              </a:solidFill>
              <a:ea typeface="Cambria" panose="02040503050406030204" pitchFamily="18" charset="0"/>
            </a:endParaRPr>
          </a:p>
        </p:txBody>
      </p:sp>
      <p:pic>
        <p:nvPicPr>
          <p:cNvPr id="6" name="Picture 5">
            <a:extLst>
              <a:ext uri="{FF2B5EF4-FFF2-40B4-BE49-F238E27FC236}">
                <a16:creationId xmlns:a16="http://schemas.microsoft.com/office/drawing/2014/main" id="{49DB3EB2-AEE5-B146-ACAA-B2363CEC84F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537258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e 27"/>
          <p:cNvGrpSpPr/>
          <p:nvPr/>
        </p:nvGrpSpPr>
        <p:grpSpPr>
          <a:xfrm>
            <a:off x="3569817" y="3156542"/>
            <a:ext cx="3048000" cy="1401935"/>
            <a:chOff x="3569817" y="3156542"/>
            <a:chExt cx="3048000" cy="1401935"/>
          </a:xfrm>
        </p:grpSpPr>
        <p:sp>
          <p:nvSpPr>
            <p:cNvPr id="11" name="Ellipse 10"/>
            <p:cNvSpPr/>
            <p:nvPr/>
          </p:nvSpPr>
          <p:spPr>
            <a:xfrm>
              <a:off x="3569817" y="3156542"/>
              <a:ext cx="3048000" cy="14019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3901589" y="3460179"/>
              <a:ext cx="2643288" cy="707886"/>
            </a:xfrm>
            <a:prstGeom prst="rect">
              <a:avLst/>
            </a:prstGeom>
          </p:spPr>
          <p:txBody>
            <a:bodyPr wrap="none">
              <a:spAutoFit/>
            </a:bodyPr>
            <a:lstStyle/>
            <a:p>
              <a:r>
                <a:rPr lang="en-US" sz="4000" b="1" dirty="0">
                  <a:solidFill>
                    <a:schemeClr val="bg1"/>
                  </a:solidFill>
                  <a:latin typeface="Franklin Gothic Demi" panose="020B0703020102020204" pitchFamily="34" charset="0"/>
                  <a:ea typeface="Times New Roman" panose="02020603050405020304" pitchFamily="18" charset="0"/>
                  <a:cs typeface="Arial" panose="020B0604020202020204" pitchFamily="34" charset="0"/>
                </a:rPr>
                <a:t>Mentoring</a:t>
              </a:r>
              <a:r>
                <a:rPr lang="en-US" sz="4000" b="1" dirty="0">
                  <a:solidFill>
                    <a:srgbClr val="000000"/>
                  </a:solidFill>
                  <a:latin typeface="Franklin Gothic Demi" panose="020B0703020102020204" pitchFamily="34" charset="0"/>
                  <a:ea typeface="Times New Roman" panose="02020603050405020304" pitchFamily="18" charset="0"/>
                  <a:cs typeface="Arial" panose="020B0604020202020204" pitchFamily="34" charset="0"/>
                </a:rPr>
                <a:t> </a:t>
              </a:r>
              <a:endParaRPr lang="fr-FR" sz="4000" dirty="0">
                <a:latin typeface="Franklin Gothic Demi" panose="020B0703020102020204" pitchFamily="34" charset="0"/>
              </a:endParaRPr>
            </a:p>
          </p:txBody>
        </p:sp>
      </p:grpSp>
      <p:sp>
        <p:nvSpPr>
          <p:cNvPr id="9" name="Titre 1"/>
          <p:cNvSpPr>
            <a:spLocks noGrp="1"/>
          </p:cNvSpPr>
          <p:nvPr>
            <p:ph type="title"/>
          </p:nvPr>
        </p:nvSpPr>
        <p:spPr>
          <a:xfrm>
            <a:off x="474562" y="235970"/>
            <a:ext cx="9229059" cy="810532"/>
          </a:xfrm>
        </p:spPr>
        <p:txBody>
          <a:bodyPr>
            <a:noAutofit/>
          </a:bodyPr>
          <a:lstStyle/>
          <a:p>
            <a:r>
              <a:rPr lang="en-US" b="1" dirty="0">
                <a:solidFill>
                  <a:schemeClr val="accent1"/>
                </a:solidFill>
                <a:latin typeface="+mn-lt"/>
                <a:ea typeface="Cambria" panose="02040503050406030204" pitchFamily="18" charset="0"/>
              </a:rPr>
              <a:t>5. EMPOWERMENT OF YOUTH (</a:t>
            </a:r>
            <a:r>
              <a:rPr lang="en-US" b="1" dirty="0" err="1">
                <a:solidFill>
                  <a:schemeClr val="accent1"/>
                </a:solidFill>
                <a:latin typeface="+mn-lt"/>
                <a:ea typeface="Cambria" panose="02040503050406030204" pitchFamily="18" charset="0"/>
              </a:rPr>
              <a:t>cont</a:t>
            </a:r>
            <a:r>
              <a:rPr lang="en-US" b="1" dirty="0">
                <a:solidFill>
                  <a:schemeClr val="accent1"/>
                </a:solidFill>
                <a:latin typeface="+mn-lt"/>
                <a:ea typeface="Cambria" panose="02040503050406030204" pitchFamily="18" charset="0"/>
              </a:rPr>
              <a:t>)</a:t>
            </a:r>
            <a:endParaRPr lang="fr-FR" dirty="0">
              <a:solidFill>
                <a:schemeClr val="accent1"/>
              </a:solidFill>
              <a:latin typeface="+mn-lt"/>
              <a:ea typeface="Cambria" panose="02040503050406030204" pitchFamily="18" charset="0"/>
            </a:endParaRPr>
          </a:p>
        </p:txBody>
      </p:sp>
      <p:sp>
        <p:nvSpPr>
          <p:cNvPr id="10" name="Flèche vers le haut 9"/>
          <p:cNvSpPr/>
          <p:nvPr/>
        </p:nvSpPr>
        <p:spPr>
          <a:xfrm>
            <a:off x="4893732" y="2022503"/>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haut 11"/>
          <p:cNvSpPr/>
          <p:nvPr/>
        </p:nvSpPr>
        <p:spPr>
          <a:xfrm rot="5400000">
            <a:off x="7048968" y="3286034"/>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vers le haut 12"/>
          <p:cNvSpPr/>
          <p:nvPr/>
        </p:nvSpPr>
        <p:spPr>
          <a:xfrm rot="16200000">
            <a:off x="2682411" y="3286034"/>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vers le haut 13"/>
          <p:cNvSpPr/>
          <p:nvPr/>
        </p:nvSpPr>
        <p:spPr>
          <a:xfrm rot="10800000">
            <a:off x="4893732" y="4708494"/>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3858092" y="1152778"/>
            <a:ext cx="227944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2400" b="1" dirty="0">
                <a:latin typeface="Arial Narrow" panose="020B0606020202030204" pitchFamily="34" charset="0"/>
              </a:rPr>
              <a:t>Spiritual Accompaniment</a:t>
            </a:r>
          </a:p>
        </p:txBody>
      </p:sp>
      <p:sp>
        <p:nvSpPr>
          <p:cNvPr id="16" name="ZoneTexte 15"/>
          <p:cNvSpPr txBox="1"/>
          <p:nvPr/>
        </p:nvSpPr>
        <p:spPr>
          <a:xfrm>
            <a:off x="7933325" y="3380456"/>
            <a:ext cx="2212161"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2400" b="1" dirty="0">
                <a:latin typeface="Arial Narrow" panose="020B0606020202030204" pitchFamily="34" charset="0"/>
              </a:rPr>
              <a:t>Physical Accompaniment</a:t>
            </a:r>
          </a:p>
        </p:txBody>
      </p:sp>
      <p:sp>
        <p:nvSpPr>
          <p:cNvPr id="17" name="ZoneTexte 16"/>
          <p:cNvSpPr txBox="1"/>
          <p:nvPr/>
        </p:nvSpPr>
        <p:spPr>
          <a:xfrm>
            <a:off x="334563" y="3532921"/>
            <a:ext cx="2002971"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2400" b="1" dirty="0">
                <a:latin typeface="Arial Narrow" panose="020B0606020202030204" pitchFamily="34" charset="0"/>
              </a:rPr>
              <a:t>Social Support</a:t>
            </a:r>
          </a:p>
        </p:txBody>
      </p:sp>
      <p:sp>
        <p:nvSpPr>
          <p:cNvPr id="18" name="ZoneTexte 17"/>
          <p:cNvSpPr txBox="1"/>
          <p:nvPr/>
        </p:nvSpPr>
        <p:spPr>
          <a:xfrm>
            <a:off x="4134561" y="5725631"/>
            <a:ext cx="2266239"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2400" b="1" dirty="0"/>
              <a:t>Moral Accompaniment</a:t>
            </a:r>
          </a:p>
        </p:txBody>
      </p:sp>
      <p:sp>
        <p:nvSpPr>
          <p:cNvPr id="20" name="ZoneTexte 19"/>
          <p:cNvSpPr txBox="1"/>
          <p:nvPr/>
        </p:nvSpPr>
        <p:spPr>
          <a:xfrm>
            <a:off x="6118703" y="1077004"/>
            <a:ext cx="1684053" cy="1200329"/>
          </a:xfrm>
          <a:prstGeom prst="rect">
            <a:avLst/>
          </a:prstGeom>
          <a:noFill/>
        </p:spPr>
        <p:txBody>
          <a:bodyPr wrap="square" rtlCol="0">
            <a:spAutoFit/>
          </a:bodyPr>
          <a:lstStyle/>
          <a:p>
            <a:pPr marL="285750" indent="-285750">
              <a:buFont typeface="Arial" panose="020B0604020202020204" pitchFamily="34" charset="0"/>
              <a:buChar char="•"/>
            </a:pPr>
            <a:r>
              <a:rPr lang="en-US" dirty="0"/>
              <a:t>Praying with them</a:t>
            </a:r>
          </a:p>
          <a:p>
            <a:pPr marL="285750" indent="-285750">
              <a:buFont typeface="Arial" panose="020B0604020202020204" pitchFamily="34" charset="0"/>
              <a:buChar char="•"/>
            </a:pPr>
            <a:r>
              <a:rPr lang="fr-FR" dirty="0"/>
              <a:t>Life exemple</a:t>
            </a:r>
          </a:p>
          <a:p>
            <a:endParaRPr lang="en-US" dirty="0"/>
          </a:p>
        </p:txBody>
      </p:sp>
      <p:sp>
        <p:nvSpPr>
          <p:cNvPr id="22" name="ZoneTexte 21"/>
          <p:cNvSpPr txBox="1"/>
          <p:nvPr/>
        </p:nvSpPr>
        <p:spPr>
          <a:xfrm>
            <a:off x="8395614" y="2677745"/>
            <a:ext cx="1406612" cy="646331"/>
          </a:xfrm>
          <a:prstGeom prst="rect">
            <a:avLst/>
          </a:prstGeom>
          <a:noFill/>
        </p:spPr>
        <p:txBody>
          <a:bodyPr wrap="square" rtlCol="0">
            <a:spAutoFit/>
          </a:bodyPr>
          <a:lstStyle/>
          <a:p>
            <a:r>
              <a:rPr lang="en-US" dirty="0"/>
              <a:t>Practical activities</a:t>
            </a:r>
          </a:p>
        </p:txBody>
      </p:sp>
      <p:sp>
        <p:nvSpPr>
          <p:cNvPr id="23" name="ZoneTexte 22"/>
          <p:cNvSpPr txBox="1"/>
          <p:nvPr/>
        </p:nvSpPr>
        <p:spPr>
          <a:xfrm>
            <a:off x="6528295" y="5522846"/>
            <a:ext cx="1699177" cy="923330"/>
          </a:xfrm>
          <a:prstGeom prst="rect">
            <a:avLst/>
          </a:prstGeom>
          <a:noFill/>
        </p:spPr>
        <p:txBody>
          <a:bodyPr wrap="square" rtlCol="0">
            <a:spAutoFit/>
          </a:bodyPr>
          <a:lstStyle/>
          <a:p>
            <a:r>
              <a:rPr lang="en-US" dirty="0"/>
              <a:t>Help them “Cleanse their way”</a:t>
            </a:r>
          </a:p>
        </p:txBody>
      </p:sp>
      <p:sp>
        <p:nvSpPr>
          <p:cNvPr id="24" name="ZoneTexte 23"/>
          <p:cNvSpPr txBox="1"/>
          <p:nvPr/>
        </p:nvSpPr>
        <p:spPr>
          <a:xfrm>
            <a:off x="5505859" y="4549020"/>
            <a:ext cx="1699177" cy="923330"/>
          </a:xfrm>
          <a:prstGeom prst="rect">
            <a:avLst/>
          </a:prstGeom>
          <a:noFill/>
        </p:spPr>
        <p:txBody>
          <a:bodyPr wrap="square" rtlCol="0">
            <a:spAutoFit/>
          </a:bodyPr>
          <a:lstStyle/>
          <a:p>
            <a:r>
              <a:rPr lang="en-US" dirty="0"/>
              <a:t>Help to have a Life of commitment</a:t>
            </a:r>
          </a:p>
        </p:txBody>
      </p:sp>
      <p:sp>
        <p:nvSpPr>
          <p:cNvPr id="25" name="ZoneTexte 24"/>
          <p:cNvSpPr txBox="1"/>
          <p:nvPr/>
        </p:nvSpPr>
        <p:spPr>
          <a:xfrm>
            <a:off x="638357" y="2277333"/>
            <a:ext cx="1699177" cy="646331"/>
          </a:xfrm>
          <a:prstGeom prst="rect">
            <a:avLst/>
          </a:prstGeom>
          <a:noFill/>
        </p:spPr>
        <p:txBody>
          <a:bodyPr wrap="square" rtlCol="0">
            <a:spAutoFit/>
          </a:bodyPr>
          <a:lstStyle/>
          <a:p>
            <a:r>
              <a:rPr lang="en-US" dirty="0"/>
              <a:t>Help in Healthy relationship</a:t>
            </a:r>
          </a:p>
        </p:txBody>
      </p:sp>
      <p:sp>
        <p:nvSpPr>
          <p:cNvPr id="26" name="ZoneTexte 25"/>
          <p:cNvSpPr txBox="1"/>
          <p:nvPr/>
        </p:nvSpPr>
        <p:spPr>
          <a:xfrm>
            <a:off x="638356" y="2833376"/>
            <a:ext cx="1699177" cy="646331"/>
          </a:xfrm>
          <a:prstGeom prst="rect">
            <a:avLst/>
          </a:prstGeom>
          <a:noFill/>
        </p:spPr>
        <p:txBody>
          <a:bodyPr wrap="square" rtlCol="0">
            <a:spAutoFit/>
          </a:bodyPr>
          <a:lstStyle/>
          <a:p>
            <a:r>
              <a:rPr lang="en-US" dirty="0"/>
              <a:t>Help in choice of partner</a:t>
            </a:r>
          </a:p>
        </p:txBody>
      </p:sp>
      <p:sp>
        <p:nvSpPr>
          <p:cNvPr id="27" name="ZoneTexte 26"/>
          <p:cNvSpPr txBox="1"/>
          <p:nvPr/>
        </p:nvSpPr>
        <p:spPr>
          <a:xfrm>
            <a:off x="633845" y="3990437"/>
            <a:ext cx="1699177" cy="1200329"/>
          </a:xfrm>
          <a:prstGeom prst="rect">
            <a:avLst/>
          </a:prstGeom>
          <a:noFill/>
        </p:spPr>
        <p:txBody>
          <a:bodyPr wrap="square" rtlCol="0">
            <a:spAutoFit/>
          </a:bodyPr>
          <a:lstStyle/>
          <a:p>
            <a:r>
              <a:rPr lang="en-US" dirty="0"/>
              <a:t>Nuclear family</a:t>
            </a:r>
          </a:p>
          <a:p>
            <a:r>
              <a:rPr lang="en-US" dirty="0"/>
              <a:t>School family</a:t>
            </a:r>
          </a:p>
          <a:p>
            <a:r>
              <a:rPr lang="en-US" dirty="0"/>
              <a:t>Church family</a:t>
            </a:r>
          </a:p>
          <a:p>
            <a:endParaRPr lang="en-US" dirty="0"/>
          </a:p>
        </p:txBody>
      </p:sp>
    </p:spTree>
    <p:extLst>
      <p:ext uri="{BB962C8B-B14F-4D97-AF65-F5344CB8AC3E}">
        <p14:creationId xmlns:p14="http://schemas.microsoft.com/office/powerpoint/2010/main" val="2153910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2"/>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4"/>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1000"/>
                                        <p:tgtEl>
                                          <p:spTgt spid="13"/>
                                        </p:tgtEl>
                                      </p:cBhvr>
                                    </p:animEffect>
                                    <p:anim calcmode="lin" valueType="num">
                                      <p:cBhvr>
                                        <p:cTn id="63" dur="1000" fill="hold"/>
                                        <p:tgtEl>
                                          <p:spTgt spid="13"/>
                                        </p:tgtEl>
                                        <p:attrNameLst>
                                          <p:attrName>ppt_x</p:attrName>
                                        </p:attrNameLst>
                                      </p:cBhvr>
                                      <p:tavLst>
                                        <p:tav tm="0">
                                          <p:val>
                                            <p:strVal val="#ppt_x"/>
                                          </p:val>
                                        </p:tav>
                                        <p:tav tm="100000">
                                          <p:val>
                                            <p:strVal val="#ppt_x"/>
                                          </p:val>
                                        </p:tav>
                                      </p:tavLst>
                                    </p:anim>
                                    <p:anim calcmode="lin" valueType="num">
                                      <p:cBhvr>
                                        <p:cTn id="6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fade">
                                      <p:cBhvr>
                                        <p:cTn id="69" dur="500"/>
                                        <p:tgtEl>
                                          <p:spTgt spid="17"/>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25"/>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4" grpId="0" animBg="1"/>
      <p:bldP spid="15" grpId="0" animBg="1"/>
      <p:bldP spid="16" grpId="0" animBg="1"/>
      <p:bldP spid="17" grpId="0" animBg="1"/>
      <p:bldP spid="18" grpId="0" animBg="1"/>
      <p:bldP spid="20" grpId="0"/>
      <p:bldP spid="22" grpId="0"/>
      <p:bldP spid="23" grpId="0"/>
      <p:bldP spid="24" grpId="0"/>
      <p:bldP spid="25" grpId="0"/>
      <p:bldP spid="26" grpId="0"/>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58764" y="1216169"/>
            <a:ext cx="3170227" cy="523220"/>
          </a:xfrm>
          <a:prstGeom prst="rect">
            <a:avLst/>
          </a:prstGeom>
        </p:spPr>
        <p:txBody>
          <a:bodyPr wrap="none">
            <a:spAutoFit/>
          </a:bodyPr>
          <a:lstStyle/>
          <a:p>
            <a:r>
              <a:rPr lang="en-US" sz="2800" b="1" dirty="0">
                <a:solidFill>
                  <a:schemeClr val="accent1"/>
                </a:solidFill>
                <a:ea typeface="Times New Roman" panose="02020603050405020304" pitchFamily="18" charset="0"/>
                <a:cs typeface="Arial" panose="020B0604020202020204" pitchFamily="34" charset="0"/>
              </a:rPr>
              <a:t>Practical mentoring </a:t>
            </a:r>
            <a:endParaRPr lang="fr-FR" sz="2800" dirty="0">
              <a:solidFill>
                <a:schemeClr val="accent1"/>
              </a:solidFill>
            </a:endParaRPr>
          </a:p>
        </p:txBody>
      </p:sp>
      <p:sp>
        <p:nvSpPr>
          <p:cNvPr id="17" name="Titre 1"/>
          <p:cNvSpPr>
            <a:spLocks noGrp="1"/>
          </p:cNvSpPr>
          <p:nvPr>
            <p:ph type="title"/>
          </p:nvPr>
        </p:nvSpPr>
        <p:spPr>
          <a:xfrm>
            <a:off x="613269" y="264912"/>
            <a:ext cx="8650514" cy="810532"/>
          </a:xfrm>
        </p:spPr>
        <p:txBody>
          <a:bodyPr>
            <a:noAutofit/>
          </a:bodyPr>
          <a:lstStyle/>
          <a:p>
            <a:r>
              <a:rPr lang="en-US" b="1" dirty="0">
                <a:solidFill>
                  <a:schemeClr val="accent1"/>
                </a:solidFill>
                <a:ea typeface="Cambria" panose="02040503050406030204" pitchFamily="18" charset="0"/>
              </a:rPr>
              <a:t>5. EMPOWERMENT OF YOUTH (</a:t>
            </a:r>
            <a:r>
              <a:rPr lang="en-US" b="1" dirty="0" err="1">
                <a:solidFill>
                  <a:schemeClr val="accent1"/>
                </a:solidFill>
                <a:ea typeface="Cambria" panose="02040503050406030204" pitchFamily="18" charset="0"/>
              </a:rPr>
              <a:t>cont</a:t>
            </a:r>
            <a:r>
              <a:rPr lang="en-US" b="1" dirty="0">
                <a:solidFill>
                  <a:schemeClr val="accent1"/>
                </a:solidFill>
                <a:ea typeface="Cambria" panose="02040503050406030204" pitchFamily="18" charset="0"/>
              </a:rPr>
              <a:t>)</a:t>
            </a:r>
            <a:endParaRPr lang="fr-FR" dirty="0">
              <a:solidFill>
                <a:schemeClr val="accent1"/>
              </a:solidFill>
              <a:ea typeface="Cambria" panose="02040503050406030204" pitchFamily="18" charset="0"/>
            </a:endParaRPr>
          </a:p>
        </p:txBody>
      </p:sp>
      <p:sp>
        <p:nvSpPr>
          <p:cNvPr id="7" name="ZoneTexte 6"/>
          <p:cNvSpPr txBox="1"/>
          <p:nvPr/>
        </p:nvSpPr>
        <p:spPr>
          <a:xfrm>
            <a:off x="435933" y="1917184"/>
            <a:ext cx="2311267" cy="523220"/>
          </a:xfrm>
          <a:prstGeom prst="rect">
            <a:avLst/>
          </a:prstGeom>
          <a:solidFill>
            <a:srgbClr val="8A2615"/>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800" b="1" dirty="0"/>
              <a:t>Choir Director</a:t>
            </a:r>
          </a:p>
        </p:txBody>
      </p:sp>
      <p:sp>
        <p:nvSpPr>
          <p:cNvPr id="8" name="ZoneTexte 7"/>
          <p:cNvSpPr txBox="1"/>
          <p:nvPr/>
        </p:nvSpPr>
        <p:spPr>
          <a:xfrm>
            <a:off x="4793463" y="1696973"/>
            <a:ext cx="1351226" cy="830997"/>
          </a:xfrm>
          <a:prstGeom prst="rect">
            <a:avLst/>
          </a:prstGeom>
          <a:solidFill>
            <a:srgbClr val="8A2615"/>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b="1" dirty="0">
                <a:solidFill>
                  <a:schemeClr val="bg1"/>
                </a:solidFill>
              </a:rPr>
              <a:t>Young Musician</a:t>
            </a:r>
          </a:p>
        </p:txBody>
      </p:sp>
      <p:sp>
        <p:nvSpPr>
          <p:cNvPr id="9" name="ZoneTexte 8"/>
          <p:cNvSpPr txBox="1"/>
          <p:nvPr/>
        </p:nvSpPr>
        <p:spPr>
          <a:xfrm>
            <a:off x="435933" y="2630026"/>
            <a:ext cx="2311267" cy="954107"/>
          </a:xfrm>
          <a:prstGeom prst="rect">
            <a:avLst/>
          </a:prstGeom>
          <a:solidFill>
            <a:srgbClr val="8A2615"/>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800" b="1" dirty="0"/>
              <a:t>Sabbath School Leader</a:t>
            </a:r>
          </a:p>
        </p:txBody>
      </p:sp>
      <p:sp>
        <p:nvSpPr>
          <p:cNvPr id="10" name="ZoneTexte 9"/>
          <p:cNvSpPr txBox="1"/>
          <p:nvPr/>
        </p:nvSpPr>
        <p:spPr>
          <a:xfrm>
            <a:off x="4793464" y="2671830"/>
            <a:ext cx="1351226" cy="830997"/>
          </a:xfrm>
          <a:prstGeom prst="rect">
            <a:avLst/>
          </a:prstGeom>
          <a:solidFill>
            <a:srgbClr val="8A2615"/>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b="1" dirty="0">
                <a:solidFill>
                  <a:schemeClr val="bg1"/>
                </a:solidFill>
              </a:rPr>
              <a:t>Young Teacher</a:t>
            </a:r>
          </a:p>
        </p:txBody>
      </p:sp>
      <p:sp>
        <p:nvSpPr>
          <p:cNvPr id="11" name="ZoneTexte 10"/>
          <p:cNvSpPr txBox="1"/>
          <p:nvPr/>
        </p:nvSpPr>
        <p:spPr>
          <a:xfrm>
            <a:off x="435933" y="3708857"/>
            <a:ext cx="2311267" cy="507831"/>
          </a:xfrm>
          <a:prstGeom prst="rect">
            <a:avLst/>
          </a:prstGeom>
          <a:solidFill>
            <a:srgbClr val="8A2615"/>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700" b="1" dirty="0"/>
              <a:t>Elder or Pastor</a:t>
            </a:r>
          </a:p>
        </p:txBody>
      </p:sp>
      <p:sp>
        <p:nvSpPr>
          <p:cNvPr id="12" name="ZoneTexte 11"/>
          <p:cNvSpPr txBox="1"/>
          <p:nvPr/>
        </p:nvSpPr>
        <p:spPr>
          <a:xfrm>
            <a:off x="4820569" y="3691342"/>
            <a:ext cx="1324121" cy="830997"/>
          </a:xfrm>
          <a:prstGeom prst="rect">
            <a:avLst/>
          </a:prstGeom>
          <a:solidFill>
            <a:srgbClr val="8A2615"/>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b="1" dirty="0">
                <a:solidFill>
                  <a:schemeClr val="bg1"/>
                </a:solidFill>
              </a:rPr>
              <a:t>Young Leader</a:t>
            </a:r>
          </a:p>
        </p:txBody>
      </p:sp>
      <p:grpSp>
        <p:nvGrpSpPr>
          <p:cNvPr id="39" name="Groupe 38"/>
          <p:cNvGrpSpPr/>
          <p:nvPr/>
        </p:nvGrpSpPr>
        <p:grpSpPr>
          <a:xfrm>
            <a:off x="2863048" y="1777508"/>
            <a:ext cx="1683657" cy="719271"/>
            <a:chOff x="2863048" y="2263658"/>
            <a:chExt cx="1683657" cy="719271"/>
          </a:xfrm>
        </p:grpSpPr>
        <p:sp>
          <p:nvSpPr>
            <p:cNvPr id="13" name="Flèche droite 12"/>
            <p:cNvSpPr/>
            <p:nvPr/>
          </p:nvSpPr>
          <p:spPr>
            <a:xfrm>
              <a:off x="2863048" y="2263658"/>
              <a:ext cx="1683657" cy="7192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2922517" y="2393346"/>
              <a:ext cx="1406474" cy="461665"/>
            </a:xfrm>
            <a:prstGeom prst="rect">
              <a:avLst/>
            </a:prstGeom>
            <a:noFill/>
          </p:spPr>
          <p:txBody>
            <a:bodyPr wrap="square" rtlCol="0">
              <a:spAutoFit/>
            </a:bodyPr>
            <a:lstStyle/>
            <a:p>
              <a:r>
                <a:rPr lang="fr-FR" sz="2400" b="1" dirty="0">
                  <a:solidFill>
                    <a:schemeClr val="bg1"/>
                  </a:solidFill>
                </a:rPr>
                <a:t>Mentors</a:t>
              </a:r>
            </a:p>
          </p:txBody>
        </p:sp>
      </p:grpSp>
      <p:sp>
        <p:nvSpPr>
          <p:cNvPr id="22" name="ZoneTexte 21"/>
          <p:cNvSpPr txBox="1"/>
          <p:nvPr/>
        </p:nvSpPr>
        <p:spPr>
          <a:xfrm>
            <a:off x="7980177" y="1850861"/>
            <a:ext cx="2253476" cy="5232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800" b="1" dirty="0"/>
              <a:t>Choir Director</a:t>
            </a:r>
          </a:p>
        </p:txBody>
      </p:sp>
      <p:grpSp>
        <p:nvGrpSpPr>
          <p:cNvPr id="40" name="Groupe 39"/>
          <p:cNvGrpSpPr/>
          <p:nvPr/>
        </p:nvGrpSpPr>
        <p:grpSpPr>
          <a:xfrm>
            <a:off x="2863048" y="2727692"/>
            <a:ext cx="1683657" cy="719271"/>
            <a:chOff x="2863048" y="3139826"/>
            <a:chExt cx="1683657" cy="719271"/>
          </a:xfrm>
        </p:grpSpPr>
        <p:sp>
          <p:nvSpPr>
            <p:cNvPr id="24" name="Flèche droite 23"/>
            <p:cNvSpPr/>
            <p:nvPr/>
          </p:nvSpPr>
          <p:spPr>
            <a:xfrm>
              <a:off x="2863048" y="3139826"/>
              <a:ext cx="1683657" cy="7192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2922517" y="3269514"/>
              <a:ext cx="1406474" cy="461665"/>
            </a:xfrm>
            <a:prstGeom prst="rect">
              <a:avLst/>
            </a:prstGeom>
            <a:noFill/>
          </p:spPr>
          <p:txBody>
            <a:bodyPr wrap="square" rtlCol="0">
              <a:spAutoFit/>
            </a:bodyPr>
            <a:lstStyle/>
            <a:p>
              <a:r>
                <a:rPr lang="fr-FR" sz="2400" b="1" dirty="0">
                  <a:solidFill>
                    <a:schemeClr val="bg1"/>
                  </a:solidFill>
                </a:rPr>
                <a:t>Mentors</a:t>
              </a:r>
            </a:p>
          </p:txBody>
        </p:sp>
      </p:grpSp>
      <p:grpSp>
        <p:nvGrpSpPr>
          <p:cNvPr id="44" name="Groupe 43"/>
          <p:cNvGrpSpPr/>
          <p:nvPr/>
        </p:nvGrpSpPr>
        <p:grpSpPr>
          <a:xfrm>
            <a:off x="2879545" y="3603136"/>
            <a:ext cx="1683657" cy="719271"/>
            <a:chOff x="2863048" y="4331332"/>
            <a:chExt cx="1683657" cy="719271"/>
          </a:xfrm>
        </p:grpSpPr>
        <p:sp>
          <p:nvSpPr>
            <p:cNvPr id="26" name="Flèche droite 25"/>
            <p:cNvSpPr/>
            <p:nvPr/>
          </p:nvSpPr>
          <p:spPr>
            <a:xfrm>
              <a:off x="2863048" y="4331332"/>
              <a:ext cx="1683657" cy="7192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2922517" y="4461020"/>
              <a:ext cx="1406474" cy="461665"/>
            </a:xfrm>
            <a:prstGeom prst="rect">
              <a:avLst/>
            </a:prstGeom>
            <a:noFill/>
          </p:spPr>
          <p:txBody>
            <a:bodyPr wrap="square" rtlCol="0">
              <a:spAutoFit/>
            </a:bodyPr>
            <a:lstStyle/>
            <a:p>
              <a:r>
                <a:rPr lang="fr-FR" sz="2400" b="1" dirty="0">
                  <a:solidFill>
                    <a:schemeClr val="bg1"/>
                  </a:solidFill>
                </a:rPr>
                <a:t>Mentors</a:t>
              </a:r>
            </a:p>
          </p:txBody>
        </p:sp>
      </p:grpSp>
      <p:grpSp>
        <p:nvGrpSpPr>
          <p:cNvPr id="42" name="Groupe 41"/>
          <p:cNvGrpSpPr/>
          <p:nvPr/>
        </p:nvGrpSpPr>
        <p:grpSpPr>
          <a:xfrm>
            <a:off x="6203903" y="2656479"/>
            <a:ext cx="1729417" cy="719271"/>
            <a:chOff x="6203903" y="3142629"/>
            <a:chExt cx="1729417" cy="719271"/>
          </a:xfrm>
        </p:grpSpPr>
        <p:sp>
          <p:nvSpPr>
            <p:cNvPr id="30" name="Flèche droite 29"/>
            <p:cNvSpPr/>
            <p:nvPr/>
          </p:nvSpPr>
          <p:spPr>
            <a:xfrm>
              <a:off x="6249663" y="3142629"/>
              <a:ext cx="1683657" cy="7192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6203903" y="3272317"/>
              <a:ext cx="1616931" cy="461665"/>
            </a:xfrm>
            <a:prstGeom prst="rect">
              <a:avLst/>
            </a:prstGeom>
            <a:noFill/>
          </p:spPr>
          <p:txBody>
            <a:bodyPr wrap="square" rtlCol="0">
              <a:spAutoFit/>
            </a:bodyPr>
            <a:lstStyle/>
            <a:p>
              <a:r>
                <a:rPr lang="en-US" sz="2400" b="1" dirty="0">
                  <a:solidFill>
                    <a:schemeClr val="bg1"/>
                  </a:solidFill>
                </a:rPr>
                <a:t>To become</a:t>
              </a:r>
            </a:p>
          </p:txBody>
        </p:sp>
      </p:grpSp>
      <p:sp>
        <p:nvSpPr>
          <p:cNvPr id="34" name="ZoneTexte 33"/>
          <p:cNvSpPr txBox="1"/>
          <p:nvPr/>
        </p:nvSpPr>
        <p:spPr>
          <a:xfrm>
            <a:off x="7979080" y="2849727"/>
            <a:ext cx="2253476" cy="5232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800" b="1" dirty="0"/>
              <a:t>Unit Teacher</a:t>
            </a:r>
          </a:p>
        </p:txBody>
      </p:sp>
      <p:sp>
        <p:nvSpPr>
          <p:cNvPr id="35" name="ZoneTexte 34"/>
          <p:cNvSpPr txBox="1"/>
          <p:nvPr/>
        </p:nvSpPr>
        <p:spPr>
          <a:xfrm>
            <a:off x="7960692" y="3806275"/>
            <a:ext cx="2253476" cy="95410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800" b="1" dirty="0"/>
              <a:t>Elder or Pastor, </a:t>
            </a:r>
            <a:r>
              <a:rPr lang="en-US" sz="2800" b="1" dirty="0" err="1"/>
              <a:t>etc</a:t>
            </a:r>
            <a:endParaRPr lang="en-US" sz="2800" b="1" dirty="0"/>
          </a:p>
        </p:txBody>
      </p:sp>
      <p:grpSp>
        <p:nvGrpSpPr>
          <p:cNvPr id="41" name="Groupe 40"/>
          <p:cNvGrpSpPr/>
          <p:nvPr/>
        </p:nvGrpSpPr>
        <p:grpSpPr>
          <a:xfrm>
            <a:off x="6203903" y="1780311"/>
            <a:ext cx="1722160" cy="719271"/>
            <a:chOff x="6203903" y="2266461"/>
            <a:chExt cx="1722160" cy="719271"/>
          </a:xfrm>
        </p:grpSpPr>
        <p:sp>
          <p:nvSpPr>
            <p:cNvPr id="28" name="Flèche droite 27"/>
            <p:cNvSpPr/>
            <p:nvPr/>
          </p:nvSpPr>
          <p:spPr>
            <a:xfrm>
              <a:off x="6242406" y="2266461"/>
              <a:ext cx="1683657" cy="7192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ZoneTexte 35"/>
            <p:cNvSpPr txBox="1"/>
            <p:nvPr/>
          </p:nvSpPr>
          <p:spPr>
            <a:xfrm>
              <a:off x="6203903" y="2377958"/>
              <a:ext cx="1616931" cy="461665"/>
            </a:xfrm>
            <a:prstGeom prst="rect">
              <a:avLst/>
            </a:prstGeom>
            <a:noFill/>
          </p:spPr>
          <p:txBody>
            <a:bodyPr wrap="square" rtlCol="0">
              <a:spAutoFit/>
            </a:bodyPr>
            <a:lstStyle/>
            <a:p>
              <a:r>
                <a:rPr lang="en-US" sz="2400" b="1" dirty="0">
                  <a:solidFill>
                    <a:schemeClr val="bg1"/>
                  </a:solidFill>
                </a:rPr>
                <a:t>To become</a:t>
              </a:r>
            </a:p>
          </p:txBody>
        </p:sp>
      </p:grpSp>
      <p:grpSp>
        <p:nvGrpSpPr>
          <p:cNvPr id="43" name="Groupe 42"/>
          <p:cNvGrpSpPr/>
          <p:nvPr/>
        </p:nvGrpSpPr>
        <p:grpSpPr>
          <a:xfrm>
            <a:off x="6238788" y="3803068"/>
            <a:ext cx="1694532" cy="719271"/>
            <a:chOff x="6238788" y="4289218"/>
            <a:chExt cx="1694532" cy="719271"/>
          </a:xfrm>
        </p:grpSpPr>
        <p:sp>
          <p:nvSpPr>
            <p:cNvPr id="32" name="Flèche droite 31"/>
            <p:cNvSpPr/>
            <p:nvPr/>
          </p:nvSpPr>
          <p:spPr>
            <a:xfrm>
              <a:off x="6249663" y="4289218"/>
              <a:ext cx="1683657" cy="7192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p:cNvSpPr txBox="1"/>
            <p:nvPr/>
          </p:nvSpPr>
          <p:spPr>
            <a:xfrm>
              <a:off x="6238788" y="4418020"/>
              <a:ext cx="1616931" cy="461665"/>
            </a:xfrm>
            <a:prstGeom prst="rect">
              <a:avLst/>
            </a:prstGeom>
            <a:noFill/>
          </p:spPr>
          <p:txBody>
            <a:bodyPr wrap="square" rtlCol="0">
              <a:spAutoFit/>
            </a:bodyPr>
            <a:lstStyle/>
            <a:p>
              <a:r>
                <a:rPr lang="en-US" sz="2400" b="1" dirty="0">
                  <a:solidFill>
                    <a:schemeClr val="bg1"/>
                  </a:solidFill>
                </a:rPr>
                <a:t>To become</a:t>
              </a:r>
            </a:p>
          </p:txBody>
        </p:sp>
      </p:grpSp>
      <p:pic>
        <p:nvPicPr>
          <p:cNvPr id="33" name="Picture 32">
            <a:extLst>
              <a:ext uri="{FF2B5EF4-FFF2-40B4-BE49-F238E27FC236}">
                <a16:creationId xmlns:a16="http://schemas.microsoft.com/office/drawing/2014/main" id="{66DBA0F9-3031-564D-A359-C38D4E313DEB}"/>
              </a:ext>
            </a:extLst>
          </p:cNvPr>
          <p:cNvPicPr>
            <a:picLocks noChangeAspect="1"/>
          </p:cNvPicPr>
          <p:nvPr/>
        </p:nvPicPr>
        <p:blipFill rotWithShape="1">
          <a:blip r:embed="rId2"/>
          <a:srcRect t="21186" b="22987"/>
          <a:stretch/>
        </p:blipFill>
        <p:spPr>
          <a:xfrm>
            <a:off x="723912" y="4662964"/>
            <a:ext cx="1290084" cy="1113062"/>
          </a:xfrm>
          <a:prstGeom prst="rect">
            <a:avLst/>
          </a:prstGeom>
        </p:spPr>
      </p:pic>
    </p:spTree>
    <p:extLst>
      <p:ext uri="{BB962C8B-B14F-4D97-AF65-F5344CB8AC3E}">
        <p14:creationId xmlns:p14="http://schemas.microsoft.com/office/powerpoint/2010/main" val="10810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wheel(1)">
                                      <p:cBhvr>
                                        <p:cTn id="12" dur="20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wheel(1)">
                                      <p:cBhvr>
                                        <p:cTn id="22" dur="20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circle(in)">
                                      <p:cBhvr>
                                        <p:cTn id="31" dur="20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nodeType="click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wheel(1)">
                                      <p:cBhvr>
                                        <p:cTn id="36" dur="2000"/>
                                        <p:tgtEl>
                                          <p:spTgt spid="40"/>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circle(in)">
                                      <p:cBhvr>
                                        <p:cTn id="41" dur="20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1" fill="hold" nodeType="click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wheel(1)">
                                      <p:cBhvr>
                                        <p:cTn id="46" dur="2000"/>
                                        <p:tgtEl>
                                          <p:spTgt spid="42"/>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circle(in)">
                                      <p:cBhvr>
                                        <p:cTn id="51" dur="2000"/>
                                        <p:tgtEl>
                                          <p:spTgt spid="34"/>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circle(in)">
                                      <p:cBhvr>
                                        <p:cTn id="56" dur="2000"/>
                                        <p:tgtEl>
                                          <p:spTgt spid="11"/>
                                        </p:tgtEl>
                                      </p:cBhvr>
                                    </p:animEffect>
                                  </p:childTnLst>
                                </p:cTn>
                              </p:par>
                            </p:childTnLst>
                          </p:cTn>
                        </p:par>
                      </p:childTnLst>
                    </p:cTn>
                  </p:par>
                  <p:par>
                    <p:cTn id="57" fill="hold">
                      <p:stCondLst>
                        <p:cond delay="indefinite"/>
                      </p:stCondLst>
                      <p:childTnLst>
                        <p:par>
                          <p:cTn id="58" fill="hold">
                            <p:stCondLst>
                              <p:cond delay="0"/>
                            </p:stCondLst>
                            <p:childTnLst>
                              <p:par>
                                <p:cTn id="59" presetID="21" presetClass="entr" presetSubtype="1" fill="hold" nodeType="click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heel(1)">
                                      <p:cBhvr>
                                        <p:cTn id="61" dur="2000"/>
                                        <p:tgtEl>
                                          <p:spTgt spid="44"/>
                                        </p:tgtEl>
                                      </p:cBhvr>
                                    </p:animEffect>
                                  </p:childTnLst>
                                </p:cTn>
                              </p:par>
                            </p:childTnLst>
                          </p:cTn>
                        </p:par>
                      </p:childTnLst>
                    </p:cTn>
                  </p:par>
                  <p:par>
                    <p:cTn id="62" fill="hold">
                      <p:stCondLst>
                        <p:cond delay="indefinite"/>
                      </p:stCondLst>
                      <p:childTnLst>
                        <p:par>
                          <p:cTn id="63" fill="hold">
                            <p:stCondLst>
                              <p:cond delay="0"/>
                            </p:stCondLst>
                            <p:childTnLst>
                              <p:par>
                                <p:cTn id="64" presetID="6" presetClass="entr" presetSubtype="16" fill="hold" grpId="0"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circle(in)">
                                      <p:cBhvr>
                                        <p:cTn id="66" dur="2000"/>
                                        <p:tgtEl>
                                          <p:spTgt spid="12"/>
                                        </p:tgtEl>
                                      </p:cBhvr>
                                    </p:animEffect>
                                  </p:childTnLst>
                                </p:cTn>
                              </p:par>
                            </p:childTnLst>
                          </p:cTn>
                        </p:par>
                      </p:childTnLst>
                    </p:cTn>
                  </p:par>
                  <p:par>
                    <p:cTn id="67" fill="hold">
                      <p:stCondLst>
                        <p:cond delay="indefinite"/>
                      </p:stCondLst>
                      <p:childTnLst>
                        <p:par>
                          <p:cTn id="68" fill="hold">
                            <p:stCondLst>
                              <p:cond delay="0"/>
                            </p:stCondLst>
                            <p:childTnLst>
                              <p:par>
                                <p:cTn id="69" presetID="21" presetClass="entr" presetSubtype="1" fill="hold" nodeType="clickEffect">
                                  <p:stCondLst>
                                    <p:cond delay="0"/>
                                  </p:stCondLst>
                                  <p:childTnLst>
                                    <p:set>
                                      <p:cBhvr>
                                        <p:cTn id="70" dur="1" fill="hold">
                                          <p:stCondLst>
                                            <p:cond delay="0"/>
                                          </p:stCondLst>
                                        </p:cTn>
                                        <p:tgtEl>
                                          <p:spTgt spid="43"/>
                                        </p:tgtEl>
                                        <p:attrNameLst>
                                          <p:attrName>style.visibility</p:attrName>
                                        </p:attrNameLst>
                                      </p:cBhvr>
                                      <p:to>
                                        <p:strVal val="visible"/>
                                      </p:to>
                                    </p:set>
                                    <p:animEffect transition="in" filter="wheel(1)">
                                      <p:cBhvr>
                                        <p:cTn id="71" dur="2000"/>
                                        <p:tgtEl>
                                          <p:spTgt spid="43"/>
                                        </p:tgtEl>
                                      </p:cBhvr>
                                    </p:animEffect>
                                  </p:childTnLst>
                                </p:cTn>
                              </p:par>
                            </p:childTnLst>
                          </p:cTn>
                        </p:par>
                      </p:childTnLst>
                    </p:cTn>
                  </p:par>
                  <p:par>
                    <p:cTn id="72" fill="hold">
                      <p:stCondLst>
                        <p:cond delay="indefinite"/>
                      </p:stCondLst>
                      <p:childTnLst>
                        <p:par>
                          <p:cTn id="73" fill="hold">
                            <p:stCondLst>
                              <p:cond delay="0"/>
                            </p:stCondLst>
                            <p:childTnLst>
                              <p:par>
                                <p:cTn id="74" presetID="6" presetClass="entr" presetSubtype="16" fill="hold" grpId="0" nodeType="click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circle(in)">
                                      <p:cBhvr>
                                        <p:cTn id="76" dur="2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22" grpId="0" animBg="1"/>
      <p:bldP spid="34" grpId="0" animBg="1"/>
      <p:bldP spid="3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90439" y="1536684"/>
            <a:ext cx="6933235" cy="4522905"/>
          </a:xfrm>
          <a:prstGeom prst="rect">
            <a:avLst/>
          </a:prstGeom>
        </p:spPr>
        <p:txBody>
          <a:bodyPr wrap="square">
            <a:spAutoFit/>
          </a:bodyPr>
          <a:lstStyle/>
          <a:p>
            <a:pPr algn="ctr">
              <a:lnSpc>
                <a:spcPct val="115000"/>
              </a:lnSpc>
              <a:spcAft>
                <a:spcPts val="0"/>
              </a:spcAft>
            </a:pPr>
            <a:r>
              <a:rPr lang="en-US" sz="2800" b="1" u="sng" dirty="0">
                <a:solidFill>
                  <a:schemeClr val="accent1"/>
                </a:solidFill>
                <a:ea typeface="Cambria" panose="02040503050406030204" pitchFamily="18" charset="0"/>
                <a:cs typeface="Arial" panose="020B0604020202020204" pitchFamily="34" charset="0"/>
              </a:rPr>
              <a:t>Try the youth in the church</a:t>
            </a:r>
          </a:p>
          <a:p>
            <a:pPr marL="457200" indent="-457200">
              <a:lnSpc>
                <a:spcPct val="115000"/>
              </a:lnSpc>
              <a:spcAft>
                <a:spcPts val="0"/>
              </a:spcAft>
              <a:buFont typeface="Wingdings" panose="05000000000000000000" pitchFamily="2" charset="2"/>
              <a:buChar char="Ø"/>
            </a:pPr>
            <a:r>
              <a:rPr lang="en-US" sz="2800" b="1" dirty="0">
                <a:solidFill>
                  <a:schemeClr val="accent1"/>
                </a:solidFill>
                <a:ea typeface="Cambria" panose="02040503050406030204" pitchFamily="18" charset="0"/>
                <a:cs typeface="Arial" panose="020B0604020202020204" pitchFamily="34" charset="0"/>
              </a:rPr>
              <a:t>Give them the key </a:t>
            </a:r>
            <a:r>
              <a:rPr lang="en-US" sz="2800" dirty="0">
                <a:solidFill>
                  <a:schemeClr val="accent1"/>
                </a:solidFill>
                <a:ea typeface="Cambria" panose="02040503050406030204" pitchFamily="18" charset="0"/>
                <a:cs typeface="Arial" panose="020B0604020202020204" pitchFamily="34" charset="0"/>
              </a:rPr>
              <a:t>to put on the church machine</a:t>
            </a:r>
          </a:p>
          <a:p>
            <a:pPr marL="457200" indent="-457200">
              <a:lnSpc>
                <a:spcPct val="115000"/>
              </a:lnSpc>
              <a:spcAft>
                <a:spcPts val="0"/>
              </a:spcAft>
              <a:buFont typeface="Wingdings" panose="05000000000000000000" pitchFamily="2" charset="2"/>
              <a:buChar char="Ø"/>
            </a:pPr>
            <a:r>
              <a:rPr lang="en-US" sz="2800" b="1" dirty="0">
                <a:solidFill>
                  <a:schemeClr val="accent1"/>
                </a:solidFill>
                <a:ea typeface="Cambria" panose="02040503050406030204" pitchFamily="18" charset="0"/>
                <a:cs typeface="Arial" panose="020B0604020202020204" pitchFamily="34" charset="0"/>
              </a:rPr>
              <a:t>Permit them to drive </a:t>
            </a:r>
            <a:r>
              <a:rPr lang="en-US" sz="2800" dirty="0">
                <a:solidFill>
                  <a:schemeClr val="accent1"/>
                </a:solidFill>
                <a:ea typeface="Cambria" panose="02040503050406030204" pitchFamily="18" charset="0"/>
                <a:cs typeface="Arial" panose="020B0604020202020204" pitchFamily="34" charset="0"/>
              </a:rPr>
              <a:t>the machine</a:t>
            </a:r>
          </a:p>
          <a:p>
            <a:pPr marL="457200" indent="-457200">
              <a:lnSpc>
                <a:spcPct val="115000"/>
              </a:lnSpc>
              <a:spcAft>
                <a:spcPts val="0"/>
              </a:spcAft>
              <a:buFont typeface="Wingdings" panose="05000000000000000000" pitchFamily="2" charset="2"/>
              <a:buChar char="Ø"/>
            </a:pPr>
            <a:r>
              <a:rPr lang="en-US" sz="2800" b="1" dirty="0">
                <a:solidFill>
                  <a:schemeClr val="accent1"/>
                </a:solidFill>
                <a:ea typeface="Cambria" panose="02040503050406030204" pitchFamily="18" charset="0"/>
                <a:cs typeface="Arial" panose="020B0604020202020204" pitchFamily="34" charset="0"/>
              </a:rPr>
              <a:t>Permit them to make mistakes </a:t>
            </a:r>
            <a:r>
              <a:rPr lang="en-US" sz="2800" dirty="0">
                <a:solidFill>
                  <a:schemeClr val="accent1"/>
                </a:solidFill>
                <a:ea typeface="Cambria" panose="02040503050406030204" pitchFamily="18" charset="0"/>
                <a:cs typeface="Arial" panose="020B0604020202020204" pitchFamily="34" charset="0"/>
              </a:rPr>
              <a:t>and show them the right thing with love</a:t>
            </a:r>
            <a:endParaRPr lang="en-US" sz="2800" b="1" dirty="0">
              <a:solidFill>
                <a:schemeClr val="accent1"/>
              </a:solidFill>
              <a:ea typeface="Cambria" panose="02040503050406030204" pitchFamily="18" charset="0"/>
              <a:cs typeface="Arial" panose="020B0604020202020204" pitchFamily="34" charset="0"/>
            </a:endParaRPr>
          </a:p>
          <a:p>
            <a:pPr marL="457200" indent="-457200">
              <a:lnSpc>
                <a:spcPct val="115000"/>
              </a:lnSpc>
              <a:spcAft>
                <a:spcPts val="0"/>
              </a:spcAft>
              <a:buFont typeface="Wingdings" panose="05000000000000000000" pitchFamily="2" charset="2"/>
              <a:buChar char="Ø"/>
            </a:pPr>
            <a:r>
              <a:rPr lang="en-US" sz="2800" b="1" dirty="0">
                <a:solidFill>
                  <a:schemeClr val="accent1"/>
                </a:solidFill>
                <a:ea typeface="Cambria" panose="02040503050406030204" pitchFamily="18" charset="0"/>
                <a:cs typeface="Arial" panose="020B0604020202020204" pitchFamily="34" charset="0"/>
              </a:rPr>
              <a:t>Give them the sense of belonging </a:t>
            </a:r>
            <a:r>
              <a:rPr lang="en-US" sz="2800" dirty="0">
                <a:solidFill>
                  <a:schemeClr val="accent1"/>
                </a:solidFill>
                <a:ea typeface="Cambria" panose="02040503050406030204" pitchFamily="18" charset="0"/>
                <a:cs typeface="Arial" panose="020B0604020202020204" pitchFamily="34" charset="0"/>
              </a:rPr>
              <a:t>to their church family</a:t>
            </a:r>
          </a:p>
          <a:p>
            <a:pPr marL="285750" indent="-285750">
              <a:lnSpc>
                <a:spcPct val="115000"/>
              </a:lnSpc>
              <a:spcAft>
                <a:spcPts val="0"/>
              </a:spcAft>
              <a:buFont typeface="Arial" panose="020B0604020202020204" pitchFamily="34" charset="0"/>
              <a:buChar char="•"/>
            </a:pPr>
            <a:endParaRPr lang="fr-FR" sz="2800" dirty="0">
              <a:solidFill>
                <a:schemeClr val="accent1"/>
              </a:solidFill>
              <a:ea typeface="Times New Roman" panose="02020603050405020304" pitchFamily="18" charset="0"/>
            </a:endParaRPr>
          </a:p>
        </p:txBody>
      </p:sp>
      <p:sp>
        <p:nvSpPr>
          <p:cNvPr id="4" name="Titre 1"/>
          <p:cNvSpPr>
            <a:spLocks noGrp="1"/>
          </p:cNvSpPr>
          <p:nvPr>
            <p:ph type="title"/>
          </p:nvPr>
        </p:nvSpPr>
        <p:spPr>
          <a:xfrm>
            <a:off x="555396" y="305418"/>
            <a:ext cx="8650514" cy="810532"/>
          </a:xfrm>
        </p:spPr>
        <p:txBody>
          <a:bodyPr>
            <a:noAutofit/>
          </a:bodyPr>
          <a:lstStyle/>
          <a:p>
            <a:r>
              <a:rPr lang="en-US" b="1" dirty="0">
                <a:solidFill>
                  <a:schemeClr val="accent1"/>
                </a:solidFill>
                <a:ea typeface="Cambria" panose="02040503050406030204" pitchFamily="18" charset="0"/>
              </a:rPr>
              <a:t>5. EMPOWERMENT OF YOUTH (</a:t>
            </a:r>
            <a:r>
              <a:rPr lang="en-US" b="1" dirty="0" err="1">
                <a:solidFill>
                  <a:schemeClr val="accent1"/>
                </a:solidFill>
                <a:ea typeface="Cambria" panose="02040503050406030204" pitchFamily="18" charset="0"/>
              </a:rPr>
              <a:t>cont</a:t>
            </a:r>
            <a:r>
              <a:rPr lang="en-US" b="1" dirty="0">
                <a:solidFill>
                  <a:schemeClr val="accent1"/>
                </a:solidFill>
                <a:ea typeface="Cambria" panose="02040503050406030204" pitchFamily="18" charset="0"/>
              </a:rPr>
              <a:t>)</a:t>
            </a:r>
            <a:endParaRPr lang="fr-FR" dirty="0">
              <a:solidFill>
                <a:schemeClr val="accent1"/>
              </a:solidFill>
              <a:ea typeface="Cambria" panose="02040503050406030204" pitchFamily="18" charset="0"/>
            </a:endParaRPr>
          </a:p>
        </p:txBody>
      </p:sp>
      <p:pic>
        <p:nvPicPr>
          <p:cNvPr id="5" name="Picture 4">
            <a:extLst>
              <a:ext uri="{FF2B5EF4-FFF2-40B4-BE49-F238E27FC236}">
                <a16:creationId xmlns:a16="http://schemas.microsoft.com/office/drawing/2014/main" id="{73F9D096-7AF5-024F-A3CA-1ECD09BA6B7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862805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5381" y="552750"/>
            <a:ext cx="9310341" cy="783771"/>
          </a:xfrm>
        </p:spPr>
        <p:txBody>
          <a:bodyPr/>
          <a:lstStyle/>
          <a:p>
            <a:pPr algn="ctr"/>
            <a:r>
              <a:rPr lang="en-US" b="1" dirty="0">
                <a:solidFill>
                  <a:schemeClr val="accent1"/>
                </a:solidFill>
              </a:rPr>
              <a:t>6. WHAT TO DO ?  </a:t>
            </a:r>
            <a:endParaRPr lang="fr-FR" b="1" dirty="0">
              <a:solidFill>
                <a:schemeClr val="accent1"/>
              </a:solidFill>
            </a:endParaRPr>
          </a:p>
        </p:txBody>
      </p:sp>
      <p:sp>
        <p:nvSpPr>
          <p:cNvPr id="3" name="Rectangle 2"/>
          <p:cNvSpPr/>
          <p:nvPr/>
        </p:nvSpPr>
        <p:spPr>
          <a:xfrm>
            <a:off x="775505" y="1528764"/>
            <a:ext cx="9311924" cy="2540824"/>
          </a:xfrm>
          <a:prstGeom prst="rect">
            <a:avLst/>
          </a:prstGeom>
        </p:spPr>
        <p:txBody>
          <a:bodyPr wrap="square">
            <a:spAutoFit/>
          </a:bodyPr>
          <a:lstStyle/>
          <a:p>
            <a:pPr marL="342900" lvl="0" indent="-342900">
              <a:lnSpc>
                <a:spcPct val="115000"/>
              </a:lnSpc>
              <a:spcAft>
                <a:spcPts val="0"/>
              </a:spcAft>
              <a:buFont typeface="+mj-lt"/>
              <a:buAutoNum type="arabicPeriod"/>
              <a:tabLst>
                <a:tab pos="457200" algn="l"/>
              </a:tabLst>
            </a:pPr>
            <a:r>
              <a:rPr lang="en-US" sz="2800" b="1" dirty="0">
                <a:ea typeface="Cambria" panose="02040503050406030204" pitchFamily="18" charset="0"/>
                <a:cs typeface="Arial" panose="020B0604020202020204" pitchFamily="34" charset="0"/>
              </a:rPr>
              <a:t>Have a strong will </a:t>
            </a:r>
            <a:r>
              <a:rPr lang="en-US" sz="2800" dirty="0">
                <a:ea typeface="Cambria" panose="02040503050406030204" pitchFamily="18" charset="0"/>
                <a:cs typeface="Arial" panose="020B0604020202020204" pitchFamily="34" charset="0"/>
              </a:rPr>
              <a:t>of the community to welcome them. </a:t>
            </a:r>
            <a:endParaRPr lang="fr-FR" sz="2800" dirty="0">
              <a:ea typeface="Cambria" panose="02040503050406030204" pitchFamily="18" charset="0"/>
            </a:endParaRPr>
          </a:p>
          <a:p>
            <a:pPr marL="342900" lvl="0" indent="-342900">
              <a:lnSpc>
                <a:spcPct val="115000"/>
              </a:lnSpc>
              <a:spcAft>
                <a:spcPts val="0"/>
              </a:spcAft>
              <a:buFont typeface="+mj-lt"/>
              <a:buAutoNum type="arabicPeriod"/>
              <a:tabLst>
                <a:tab pos="457200" algn="l"/>
              </a:tabLst>
            </a:pPr>
            <a:r>
              <a:rPr lang="en-US" sz="2800" b="1" dirty="0">
                <a:ea typeface="Cambria" panose="02040503050406030204" pitchFamily="18" charset="0"/>
                <a:cs typeface="Arial" panose="020B0604020202020204" pitchFamily="34" charset="0"/>
              </a:rPr>
              <a:t>Help the congregation develop dedicated and trained mentors.</a:t>
            </a:r>
            <a:endParaRPr lang="fr-FR" sz="2800" b="1" dirty="0">
              <a:ea typeface="Cambria" panose="02040503050406030204" pitchFamily="18" charset="0"/>
            </a:endParaRPr>
          </a:p>
          <a:p>
            <a:pPr marL="342900" lvl="0" indent="-342900">
              <a:lnSpc>
                <a:spcPct val="115000"/>
              </a:lnSpc>
              <a:spcAft>
                <a:spcPts val="0"/>
              </a:spcAft>
              <a:buFont typeface="+mj-lt"/>
              <a:buAutoNum type="arabicPeriod"/>
              <a:tabLst>
                <a:tab pos="457200" algn="l"/>
              </a:tabLst>
            </a:pPr>
            <a:r>
              <a:rPr lang="en-US" sz="2800" b="1" dirty="0">
                <a:ea typeface="Cambria" panose="02040503050406030204" pitchFamily="18" charset="0"/>
                <a:cs typeface="Arial" panose="020B0604020202020204" pitchFamily="34" charset="0"/>
              </a:rPr>
              <a:t>Invite young people to participate </a:t>
            </a:r>
            <a:r>
              <a:rPr lang="en-US" sz="2800" dirty="0">
                <a:ea typeface="Cambria" panose="02040503050406030204" pitchFamily="18" charset="0"/>
                <a:cs typeface="Arial" panose="020B0604020202020204" pitchFamily="34" charset="0"/>
              </a:rPr>
              <a:t>in events that will strengthen them spiritually, intellectually, physically, etc.</a:t>
            </a:r>
            <a:endParaRPr lang="fr-FR" sz="2800" dirty="0">
              <a:ea typeface="Cambria" panose="02040503050406030204" pitchFamily="18" charset="0"/>
            </a:endParaRPr>
          </a:p>
        </p:txBody>
      </p:sp>
      <p:pic>
        <p:nvPicPr>
          <p:cNvPr id="4" name="Picture 3">
            <a:extLst>
              <a:ext uri="{FF2B5EF4-FFF2-40B4-BE49-F238E27FC236}">
                <a16:creationId xmlns:a16="http://schemas.microsoft.com/office/drawing/2014/main" id="{7CE6CA98-00F6-FE42-81E0-D15647D8D43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00041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4480" y="382135"/>
            <a:ext cx="9120851" cy="769257"/>
          </a:xfrm>
        </p:spPr>
        <p:txBody>
          <a:bodyPr>
            <a:normAutofit/>
          </a:bodyPr>
          <a:lstStyle/>
          <a:p>
            <a:pPr algn="ctr"/>
            <a:r>
              <a:rPr lang="en-US" b="1" dirty="0">
                <a:solidFill>
                  <a:schemeClr val="accent1"/>
                </a:solidFill>
              </a:rPr>
              <a:t>6. WHAT TO DO? </a:t>
            </a:r>
            <a:r>
              <a:rPr lang="en-US" sz="2800" b="1" dirty="0">
                <a:solidFill>
                  <a:schemeClr val="accent1"/>
                </a:solidFill>
              </a:rPr>
              <a:t>(</a:t>
            </a:r>
            <a:r>
              <a:rPr lang="en-US" sz="2800" b="1" dirty="0" err="1">
                <a:solidFill>
                  <a:schemeClr val="accent1"/>
                </a:solidFill>
              </a:rPr>
              <a:t>cont</a:t>
            </a:r>
            <a:r>
              <a:rPr lang="en-US" sz="2800" b="1" dirty="0">
                <a:solidFill>
                  <a:schemeClr val="accent1"/>
                </a:solidFill>
              </a:rPr>
              <a:t>)</a:t>
            </a:r>
            <a:endParaRPr lang="fr-FR" sz="2800" b="1" dirty="0">
              <a:solidFill>
                <a:schemeClr val="accent1"/>
              </a:solidFill>
            </a:endParaRPr>
          </a:p>
        </p:txBody>
      </p:sp>
      <p:sp>
        <p:nvSpPr>
          <p:cNvPr id="3" name="Rectangle 2"/>
          <p:cNvSpPr/>
          <p:nvPr/>
        </p:nvSpPr>
        <p:spPr>
          <a:xfrm>
            <a:off x="694481" y="1291132"/>
            <a:ext cx="9392947" cy="3023200"/>
          </a:xfrm>
          <a:prstGeom prst="rect">
            <a:avLst/>
          </a:prstGeom>
        </p:spPr>
        <p:txBody>
          <a:bodyPr wrap="square">
            <a:spAutoFit/>
          </a:bodyPr>
          <a:lstStyle/>
          <a:p>
            <a:pPr marL="514350" lvl="0" indent="-514350">
              <a:lnSpc>
                <a:spcPct val="115000"/>
              </a:lnSpc>
              <a:spcAft>
                <a:spcPts val="0"/>
              </a:spcAft>
              <a:buFont typeface="+mj-lt"/>
              <a:buAutoNum type="arabicPeriod" startAt="4"/>
              <a:tabLst>
                <a:tab pos="457200" algn="l"/>
              </a:tabLst>
            </a:pPr>
            <a:r>
              <a:rPr lang="en-US" sz="2800" b="1" dirty="0">
                <a:ea typeface="Cambria" panose="02040503050406030204" pitchFamily="18" charset="0"/>
                <a:cs typeface="Arial" panose="020B0604020202020204" pitchFamily="34" charset="0"/>
              </a:rPr>
              <a:t>Encourage and allow them to organize </a:t>
            </a:r>
            <a:r>
              <a:rPr lang="en-US" sz="2800" dirty="0">
                <a:ea typeface="Cambria" panose="02040503050406030204" pitchFamily="18" charset="0"/>
                <a:cs typeface="Arial" panose="020B0604020202020204" pitchFamily="34" charset="0"/>
              </a:rPr>
              <a:t>activities, camps, sports events, etc. </a:t>
            </a:r>
            <a:endParaRPr lang="fr-FR" sz="2800" dirty="0">
              <a:ea typeface="Cambria" panose="02040503050406030204" pitchFamily="18" charset="0"/>
            </a:endParaRPr>
          </a:p>
          <a:p>
            <a:pPr marL="514350" lvl="0" indent="-514350">
              <a:lnSpc>
                <a:spcPct val="115000"/>
              </a:lnSpc>
              <a:spcAft>
                <a:spcPts val="0"/>
              </a:spcAft>
              <a:buFont typeface="+mj-lt"/>
              <a:buAutoNum type="arabicPeriod" startAt="4"/>
              <a:tabLst>
                <a:tab pos="457200" algn="l"/>
              </a:tabLst>
            </a:pPr>
            <a:r>
              <a:rPr lang="en-US" sz="2800" b="1" dirty="0">
                <a:ea typeface="Cambria" panose="02040503050406030204" pitchFamily="18" charset="0"/>
                <a:cs typeface="Arial" panose="020B0604020202020204" pitchFamily="34" charset="0"/>
              </a:rPr>
              <a:t>Give them opportunities to lead church </a:t>
            </a:r>
            <a:r>
              <a:rPr lang="en-US" sz="2800" dirty="0">
                <a:ea typeface="Cambria" panose="02040503050406030204" pitchFamily="18" charset="0"/>
                <a:cs typeface="Arial" panose="020B0604020202020204" pitchFamily="34" charset="0"/>
              </a:rPr>
              <a:t>programs. </a:t>
            </a:r>
            <a:endParaRPr lang="fr-FR" sz="2800" dirty="0">
              <a:ea typeface="Cambria" panose="02040503050406030204" pitchFamily="18" charset="0"/>
            </a:endParaRPr>
          </a:p>
          <a:p>
            <a:pPr marL="514350" lvl="0" indent="-514350">
              <a:lnSpc>
                <a:spcPct val="115000"/>
              </a:lnSpc>
              <a:spcAft>
                <a:spcPts val="0"/>
              </a:spcAft>
              <a:buFont typeface="+mj-lt"/>
              <a:buAutoNum type="arabicPeriod" startAt="4"/>
              <a:tabLst>
                <a:tab pos="457200" algn="l"/>
              </a:tabLst>
            </a:pPr>
            <a:r>
              <a:rPr lang="en-US" sz="2800" b="1" dirty="0">
                <a:ea typeface="Cambria" panose="02040503050406030204" pitchFamily="18" charset="0"/>
                <a:cs typeface="Arial" panose="020B0604020202020204" pitchFamily="34" charset="0"/>
              </a:rPr>
              <a:t>Appoint young people in diverse positions </a:t>
            </a:r>
            <a:r>
              <a:rPr lang="en-US" sz="2800" dirty="0">
                <a:ea typeface="Cambria" panose="02040503050406030204" pitchFamily="18" charset="0"/>
                <a:cs typeface="Arial" panose="020B0604020202020204" pitchFamily="34" charset="0"/>
              </a:rPr>
              <a:t>of the church and train them to perform. They will do better and better each time they try. </a:t>
            </a:r>
            <a:endParaRPr lang="fr-FR" sz="2800" dirty="0">
              <a:effectLst/>
              <a:ea typeface="Cambria" panose="02040503050406030204" pitchFamily="18" charset="0"/>
            </a:endParaRPr>
          </a:p>
        </p:txBody>
      </p:sp>
      <p:pic>
        <p:nvPicPr>
          <p:cNvPr id="4" name="Picture 3">
            <a:extLst>
              <a:ext uri="{FF2B5EF4-FFF2-40B4-BE49-F238E27FC236}">
                <a16:creationId xmlns:a16="http://schemas.microsoft.com/office/drawing/2014/main" id="{F31CB4E8-44BF-7646-81B0-B21D40DA0F3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74893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76070" y="161924"/>
            <a:ext cx="5147129" cy="694419"/>
          </a:xfrm>
        </p:spPr>
        <p:txBody>
          <a:bodyPr>
            <a:noAutofit/>
          </a:bodyPr>
          <a:lstStyle/>
          <a:p>
            <a:r>
              <a:rPr lang="fr-FR" b="1" dirty="0">
                <a:solidFill>
                  <a:schemeClr val="accent1"/>
                </a:solidFill>
                <a:ea typeface="Cambria" panose="02040503050406030204" pitchFamily="18" charset="0"/>
              </a:rPr>
              <a:t>1. INTRODUCTION</a:t>
            </a:r>
          </a:p>
        </p:txBody>
      </p:sp>
      <p:sp>
        <p:nvSpPr>
          <p:cNvPr id="3" name="ZoneTexte 2"/>
          <p:cNvSpPr txBox="1"/>
          <p:nvPr/>
        </p:nvSpPr>
        <p:spPr>
          <a:xfrm>
            <a:off x="462987" y="1015999"/>
            <a:ext cx="9856671" cy="3293209"/>
          </a:xfrm>
          <a:prstGeom prst="rect">
            <a:avLst/>
          </a:prstGeom>
          <a:noFill/>
        </p:spPr>
        <p:txBody>
          <a:bodyPr wrap="square" rtlCol="0">
            <a:spAutoFit/>
          </a:bodyPr>
          <a:lstStyle/>
          <a:p>
            <a:r>
              <a:rPr lang="en-US" sz="2600" b="1" dirty="0">
                <a:ea typeface="Cambria" panose="02040503050406030204" pitchFamily="18" charset="0"/>
              </a:rPr>
              <a:t>Contrast in the church:</a:t>
            </a:r>
          </a:p>
          <a:p>
            <a:pPr marL="914400" lvl="1" indent="-457200">
              <a:buFont typeface="Arial" panose="020B0604020202020204" pitchFamily="34" charset="0"/>
              <a:buChar char="•"/>
            </a:pPr>
            <a:r>
              <a:rPr lang="en-US" sz="2600" dirty="0">
                <a:ea typeface="Cambria" panose="02040503050406030204" pitchFamily="18" charset="0"/>
              </a:rPr>
              <a:t>Little space for young people in the church life</a:t>
            </a:r>
          </a:p>
          <a:p>
            <a:pPr marL="914400" lvl="1" indent="-457200">
              <a:buFont typeface="Arial" panose="020B0604020202020204" pitchFamily="34" charset="0"/>
              <a:buChar char="•"/>
            </a:pPr>
            <a:r>
              <a:rPr lang="en-US" sz="2600" dirty="0">
                <a:ea typeface="Cambria" panose="02040503050406030204" pitchFamily="18" charset="0"/>
              </a:rPr>
              <a:t>However, young people are the majority of the members – 60 to 90 % of membership</a:t>
            </a:r>
          </a:p>
          <a:p>
            <a:r>
              <a:rPr lang="en-US" sz="2600" b="1" dirty="0">
                <a:ea typeface="Cambria" panose="02040503050406030204" pitchFamily="18" charset="0"/>
              </a:rPr>
              <a:t>Result: </a:t>
            </a:r>
          </a:p>
          <a:p>
            <a:pPr marL="914400" lvl="1" indent="-457200">
              <a:buFont typeface="Arial" panose="020B0604020202020204" pitchFamily="34" charset="0"/>
              <a:buChar char="•"/>
            </a:pPr>
            <a:r>
              <a:rPr lang="en-US" sz="2600" dirty="0">
                <a:ea typeface="Cambria" panose="02040503050406030204" pitchFamily="18" charset="0"/>
              </a:rPr>
              <a:t>Young are less and less interested in church activities.</a:t>
            </a:r>
          </a:p>
          <a:p>
            <a:pPr marL="914400" lvl="1" indent="-457200">
              <a:buFont typeface="Arial" panose="020B0604020202020204" pitchFamily="34" charset="0"/>
              <a:buChar char="•"/>
            </a:pPr>
            <a:r>
              <a:rPr lang="en-US" sz="2600" dirty="0">
                <a:ea typeface="Cambria" panose="02040503050406030204" pitchFamily="18" charset="0"/>
              </a:rPr>
              <a:t>There is a loss of commitment</a:t>
            </a:r>
          </a:p>
          <a:p>
            <a:pPr marL="914400" lvl="1" indent="-457200">
              <a:buFont typeface="Arial" panose="020B0604020202020204" pitchFamily="34" charset="0"/>
              <a:buChar char="•"/>
            </a:pPr>
            <a:r>
              <a:rPr lang="en-US" sz="2600" dirty="0">
                <a:ea typeface="Cambria" panose="02040503050406030204" pitchFamily="18" charset="0"/>
              </a:rPr>
              <a:t>There is a loss of young members</a:t>
            </a:r>
          </a:p>
        </p:txBody>
      </p:sp>
      <p:pic>
        <p:nvPicPr>
          <p:cNvPr id="4" name="Picture 3">
            <a:extLst>
              <a:ext uri="{FF2B5EF4-FFF2-40B4-BE49-F238E27FC236}">
                <a16:creationId xmlns:a16="http://schemas.microsoft.com/office/drawing/2014/main" id="{F9E0E47C-2004-C242-ADE9-DDA2E39A28F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942127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rganigramme : Alternative 12"/>
          <p:cNvSpPr/>
          <p:nvPr/>
        </p:nvSpPr>
        <p:spPr>
          <a:xfrm>
            <a:off x="5239657" y="3344893"/>
            <a:ext cx="4891314" cy="224906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rganigramme : Alternative 11"/>
          <p:cNvSpPr/>
          <p:nvPr/>
        </p:nvSpPr>
        <p:spPr>
          <a:xfrm>
            <a:off x="174171" y="3371250"/>
            <a:ext cx="4891314" cy="224906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Organigramme : Alternative 10"/>
          <p:cNvSpPr/>
          <p:nvPr/>
        </p:nvSpPr>
        <p:spPr>
          <a:xfrm>
            <a:off x="5130800" y="943430"/>
            <a:ext cx="4891314" cy="224906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3291115" y="176440"/>
            <a:ext cx="3530599" cy="766990"/>
          </a:xfrm>
        </p:spPr>
        <p:txBody>
          <a:bodyPr>
            <a:normAutofit/>
          </a:bodyPr>
          <a:lstStyle/>
          <a:p>
            <a:r>
              <a:rPr lang="en-US" b="1" dirty="0">
                <a:solidFill>
                  <a:schemeClr val="accent1"/>
                </a:solidFill>
                <a:ea typeface="Cambria" panose="02040503050406030204" pitchFamily="18" charset="0"/>
              </a:rPr>
              <a:t>7. ACTIVITIES</a:t>
            </a:r>
            <a:endParaRPr lang="fr-FR" dirty="0">
              <a:solidFill>
                <a:schemeClr val="accent1"/>
              </a:solidFill>
              <a:ea typeface="Cambria" panose="02040503050406030204" pitchFamily="18" charset="0"/>
            </a:endParaRPr>
          </a:p>
        </p:txBody>
      </p:sp>
      <p:grpSp>
        <p:nvGrpSpPr>
          <p:cNvPr id="10" name="Groupe 9"/>
          <p:cNvGrpSpPr/>
          <p:nvPr/>
        </p:nvGrpSpPr>
        <p:grpSpPr>
          <a:xfrm>
            <a:off x="246743" y="943430"/>
            <a:ext cx="4688114" cy="2249063"/>
            <a:chOff x="246743" y="943430"/>
            <a:chExt cx="4688114" cy="2249063"/>
          </a:xfrm>
        </p:grpSpPr>
        <p:sp>
          <p:nvSpPr>
            <p:cNvPr id="9" name="Organigramme : Alternative 8"/>
            <p:cNvSpPr/>
            <p:nvPr/>
          </p:nvSpPr>
          <p:spPr>
            <a:xfrm>
              <a:off x="246743" y="943430"/>
              <a:ext cx="4688114" cy="224906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537030" y="1122187"/>
              <a:ext cx="4151085" cy="1791260"/>
            </a:xfrm>
            <a:prstGeom prst="rect">
              <a:avLst/>
            </a:prstGeom>
            <a:noFill/>
          </p:spPr>
          <p:style>
            <a:lnRef idx="1">
              <a:schemeClr val="accent5"/>
            </a:lnRef>
            <a:fillRef idx="2">
              <a:schemeClr val="accent5"/>
            </a:fillRef>
            <a:effectRef idx="1">
              <a:schemeClr val="accent5"/>
            </a:effectRef>
            <a:fontRef idx="minor">
              <a:schemeClr val="dk1"/>
            </a:fontRef>
          </p:style>
          <p:txBody>
            <a:bodyPr wrap="square">
              <a:spAutoFit/>
            </a:bodyPr>
            <a:lstStyle/>
            <a:p>
              <a:pPr lvl="0">
                <a:lnSpc>
                  <a:spcPct val="115000"/>
                </a:lnSpc>
                <a:spcAft>
                  <a:spcPts val="0"/>
                </a:spcAft>
              </a:pPr>
              <a:r>
                <a:rPr lang="en-US" sz="2400" b="1" dirty="0">
                  <a:solidFill>
                    <a:schemeClr val="bg1"/>
                  </a:solidFill>
                  <a:latin typeface="Arial Narrow" panose="020B0606020202030204" pitchFamily="34" charset="0"/>
                  <a:ea typeface="Times New Roman" panose="02020603050405020304" pitchFamily="18" charset="0"/>
                  <a:cs typeface="Arial" panose="020B0604020202020204" pitchFamily="34" charset="0"/>
                </a:rPr>
                <a:t>1. Go around the departments of your church and report how many young people are appointed in each area.</a:t>
              </a:r>
              <a:endParaRPr lang="fr-FR" sz="2400" b="1" dirty="0">
                <a:solidFill>
                  <a:schemeClr val="bg1"/>
                </a:solidFill>
                <a:latin typeface="Arial Narrow" panose="020B0606020202030204" pitchFamily="34" charset="0"/>
                <a:ea typeface="Times New Roman" panose="02020603050405020304" pitchFamily="18" charset="0"/>
              </a:endParaRPr>
            </a:p>
          </p:txBody>
        </p:sp>
      </p:grpSp>
      <p:sp>
        <p:nvSpPr>
          <p:cNvPr id="6" name="Rectangle 5"/>
          <p:cNvSpPr/>
          <p:nvPr/>
        </p:nvSpPr>
        <p:spPr>
          <a:xfrm>
            <a:off x="5370286" y="1353661"/>
            <a:ext cx="4412343" cy="1328312"/>
          </a:xfrm>
          <a:prstGeom prst="rect">
            <a:avLst/>
          </a:prstGeom>
          <a:noFill/>
        </p:spPr>
        <p:style>
          <a:lnRef idx="1">
            <a:schemeClr val="accent5"/>
          </a:lnRef>
          <a:fillRef idx="2">
            <a:schemeClr val="accent5"/>
          </a:fillRef>
          <a:effectRef idx="1">
            <a:schemeClr val="accent5"/>
          </a:effectRef>
          <a:fontRef idx="minor">
            <a:schemeClr val="dk1"/>
          </a:fontRef>
        </p:style>
        <p:txBody>
          <a:bodyPr wrap="square">
            <a:spAutoFit/>
          </a:bodyPr>
          <a:lstStyle/>
          <a:p>
            <a:pPr lvl="0">
              <a:lnSpc>
                <a:spcPct val="115000"/>
              </a:lnSpc>
              <a:spcAft>
                <a:spcPts val="0"/>
              </a:spcAft>
            </a:pPr>
            <a:r>
              <a:rPr lang="en-US" sz="2400" b="1" dirty="0">
                <a:solidFill>
                  <a:schemeClr val="bg1"/>
                </a:solidFill>
                <a:latin typeface="Arial Narrow" panose="020B0606020202030204" pitchFamily="34" charset="0"/>
                <a:ea typeface="Cambria" panose="02040503050406030204" pitchFamily="18" charset="0"/>
                <a:cs typeface="Arial" panose="020B0604020202020204" pitchFamily="34" charset="0"/>
              </a:rPr>
              <a:t>2. Report the involvement of the youth in the church’s spiritual program during the quarter. </a:t>
            </a:r>
            <a:endParaRPr lang="fr-FR" sz="2400" b="1" dirty="0">
              <a:solidFill>
                <a:schemeClr val="bg1"/>
              </a:solidFill>
              <a:latin typeface="Arial Narrow" panose="020B0606020202030204" pitchFamily="34" charset="0"/>
              <a:ea typeface="Cambria" panose="02040503050406030204" pitchFamily="18" charset="0"/>
            </a:endParaRPr>
          </a:p>
        </p:txBody>
      </p:sp>
      <p:sp>
        <p:nvSpPr>
          <p:cNvPr id="7" name="Rectangle 6"/>
          <p:cNvSpPr/>
          <p:nvPr/>
        </p:nvSpPr>
        <p:spPr>
          <a:xfrm>
            <a:off x="5348515" y="3561483"/>
            <a:ext cx="4673599" cy="1753685"/>
          </a:xfrm>
          <a:prstGeom prst="rect">
            <a:avLst/>
          </a:prstGeom>
          <a:noFill/>
        </p:spPr>
        <p:style>
          <a:lnRef idx="1">
            <a:schemeClr val="accent5"/>
          </a:lnRef>
          <a:fillRef idx="2">
            <a:schemeClr val="accent5"/>
          </a:fillRef>
          <a:effectRef idx="1">
            <a:schemeClr val="accent5"/>
          </a:effectRef>
          <a:fontRef idx="minor">
            <a:schemeClr val="dk1"/>
          </a:fontRef>
        </p:style>
        <p:txBody>
          <a:bodyPr wrap="square">
            <a:spAutoFit/>
          </a:bodyPr>
          <a:lstStyle/>
          <a:p>
            <a:pPr lvl="0">
              <a:lnSpc>
                <a:spcPct val="115000"/>
              </a:lnSpc>
              <a:spcAft>
                <a:spcPts val="0"/>
              </a:spcAft>
            </a:pPr>
            <a:r>
              <a:rPr lang="en-US" sz="2400" b="1" dirty="0">
                <a:solidFill>
                  <a:schemeClr val="bg1"/>
                </a:solidFill>
                <a:latin typeface="Arial Narrow" panose="020B0606020202030204" pitchFamily="34" charset="0"/>
                <a:ea typeface="Cambria" panose="02040503050406030204" pitchFamily="18" charset="0"/>
                <a:cs typeface="Arial" panose="020B0604020202020204" pitchFamily="34" charset="0"/>
              </a:rPr>
              <a:t>3. Organize a church activity led by youth for the entire church. (Evangelism, Sabbath program, etc.) This should be done at least yearly.</a:t>
            </a:r>
            <a:endParaRPr lang="fr-FR" sz="2400" b="1" dirty="0">
              <a:solidFill>
                <a:schemeClr val="bg1"/>
              </a:solidFill>
              <a:latin typeface="Arial Narrow" panose="020B0606020202030204" pitchFamily="34" charset="0"/>
              <a:ea typeface="Cambria" panose="02040503050406030204" pitchFamily="18" charset="0"/>
            </a:endParaRPr>
          </a:p>
        </p:txBody>
      </p:sp>
      <p:sp>
        <p:nvSpPr>
          <p:cNvPr id="8" name="Rectangle 7"/>
          <p:cNvSpPr/>
          <p:nvPr/>
        </p:nvSpPr>
        <p:spPr>
          <a:xfrm>
            <a:off x="551543" y="3710951"/>
            <a:ext cx="4136571" cy="1569660"/>
          </a:xfrm>
          <a:prstGeom prst="rect">
            <a:avLst/>
          </a:prstGeom>
          <a:noFill/>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b="1" dirty="0">
                <a:solidFill>
                  <a:schemeClr val="bg1"/>
                </a:solidFill>
                <a:latin typeface="Arial Narrow" panose="020B0606020202030204" pitchFamily="34" charset="0"/>
                <a:ea typeface="Cambria" panose="02040503050406030204" pitchFamily="18" charset="0"/>
                <a:cs typeface="Arial" panose="020B0604020202020204" pitchFamily="34" charset="0"/>
              </a:rPr>
              <a:t>4. Choose a young person and mentor him for a year and provide quarterly progress reports. </a:t>
            </a:r>
            <a:endParaRPr lang="fr-FR" sz="2400" b="1" dirty="0">
              <a:solidFill>
                <a:schemeClr val="bg1"/>
              </a:solidFill>
              <a:latin typeface="Arial Narrow" panose="020B0606020202030204" pitchFamily="34" charset="0"/>
              <a:ea typeface="Cambria" panose="02040503050406030204" pitchFamily="18" charset="0"/>
            </a:endParaRPr>
          </a:p>
        </p:txBody>
      </p:sp>
    </p:spTree>
    <p:extLst>
      <p:ext uri="{BB962C8B-B14F-4D97-AF65-F5344CB8AC3E}">
        <p14:creationId xmlns:p14="http://schemas.microsoft.com/office/powerpoint/2010/main" val="615940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149862" cy="650875"/>
          </a:xfrm>
        </p:spPr>
        <p:txBody>
          <a:bodyPr>
            <a:noAutofit/>
          </a:bodyPr>
          <a:lstStyle/>
          <a:p>
            <a:pPr algn="ctr"/>
            <a:r>
              <a:rPr lang="en-US" b="1" dirty="0">
                <a:solidFill>
                  <a:schemeClr val="accent1"/>
                </a:solidFill>
                <a:ea typeface="Times New Roman" panose="02020603050405020304" pitchFamily="18" charset="0"/>
                <a:cs typeface="Arial" panose="020B0604020202020204" pitchFamily="34" charset="0"/>
              </a:rPr>
              <a:t>8. CONCLUSION</a:t>
            </a:r>
            <a:endParaRPr lang="fr-FR" dirty="0">
              <a:solidFill>
                <a:schemeClr val="accent1"/>
              </a:solidFill>
            </a:endParaRPr>
          </a:p>
        </p:txBody>
      </p:sp>
      <p:sp>
        <p:nvSpPr>
          <p:cNvPr id="3" name="Rectangle 2"/>
          <p:cNvSpPr/>
          <p:nvPr/>
        </p:nvSpPr>
        <p:spPr>
          <a:xfrm>
            <a:off x="638629" y="1287965"/>
            <a:ext cx="9202057" cy="3065455"/>
          </a:xfrm>
          <a:prstGeom prst="rect">
            <a:avLst/>
          </a:prstGeom>
        </p:spPr>
        <p:txBody>
          <a:bodyPr wrap="square">
            <a:spAutoFit/>
          </a:bodyPr>
          <a:lstStyle/>
          <a:p>
            <a:pPr marR="182880">
              <a:lnSpc>
                <a:spcPct val="115000"/>
              </a:lnSpc>
              <a:spcAft>
                <a:spcPts val="0"/>
              </a:spcAft>
            </a:pPr>
            <a:r>
              <a:rPr lang="en-US" sz="2800" dirty="0">
                <a:ea typeface="Cambria" panose="02040503050406030204" pitchFamily="18" charset="0"/>
              </a:rPr>
              <a:t> </a:t>
            </a:r>
            <a:r>
              <a:rPr lang="en-US" sz="2800" dirty="0">
                <a:ea typeface="Cambria" panose="02040503050406030204" pitchFamily="18" charset="0"/>
                <a:cs typeface="Arial" panose="020B0604020202020204" pitchFamily="34" charset="0"/>
              </a:rPr>
              <a:t>Young people have plenty of strength, energy, and ideas, and as they usually have time they can commit themselves fully (and free of charge) to the church. The sooner the young person feels needed and important, the more loyal they will become, and the more difficult it will be for them to leave the church.</a:t>
            </a:r>
            <a:endParaRPr lang="fr-FR" sz="2800" dirty="0">
              <a:effectLst/>
              <a:ea typeface="Cambria" panose="02040503050406030204" pitchFamily="18" charset="0"/>
            </a:endParaRPr>
          </a:p>
        </p:txBody>
      </p:sp>
      <p:pic>
        <p:nvPicPr>
          <p:cNvPr id="4" name="Picture 3">
            <a:extLst>
              <a:ext uri="{FF2B5EF4-FFF2-40B4-BE49-F238E27FC236}">
                <a16:creationId xmlns:a16="http://schemas.microsoft.com/office/drawing/2014/main" id="{52454437-70AF-2A48-AF86-B34BB54FD24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188646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518" y="600189"/>
            <a:ext cx="7681686" cy="752475"/>
          </a:xfrm>
        </p:spPr>
        <p:txBody>
          <a:bodyPr>
            <a:noAutofit/>
          </a:bodyPr>
          <a:lstStyle/>
          <a:p>
            <a:r>
              <a:rPr lang="en-US" b="1" dirty="0">
                <a:solidFill>
                  <a:schemeClr val="accent1"/>
                </a:solidFill>
                <a:ea typeface="Cambria" panose="02040503050406030204" pitchFamily="18" charset="0"/>
              </a:rPr>
              <a:t>2. THE SEMINAR</a:t>
            </a:r>
            <a:r>
              <a:rPr lang="fr-FR" b="1" dirty="0">
                <a:solidFill>
                  <a:schemeClr val="accent1"/>
                </a:solidFill>
                <a:ea typeface="Cambria" panose="02040503050406030204" pitchFamily="18" charset="0"/>
              </a:rPr>
              <a:t> OBJECTIVES</a:t>
            </a:r>
          </a:p>
        </p:txBody>
      </p:sp>
      <p:sp>
        <p:nvSpPr>
          <p:cNvPr id="4" name="Rectangle 3"/>
          <p:cNvSpPr/>
          <p:nvPr/>
        </p:nvSpPr>
        <p:spPr>
          <a:xfrm>
            <a:off x="666038" y="1618117"/>
            <a:ext cx="9253466" cy="2826030"/>
          </a:xfrm>
          <a:prstGeom prst="rect">
            <a:avLst/>
          </a:prstGeom>
        </p:spPr>
        <p:txBody>
          <a:bodyPr wrap="square">
            <a:spAutoFit/>
          </a:bodyPr>
          <a:lstStyle/>
          <a:p>
            <a:pPr marL="457200" lvl="0" indent="-457200">
              <a:lnSpc>
                <a:spcPct val="115000"/>
              </a:lnSpc>
              <a:spcAft>
                <a:spcPts val="0"/>
              </a:spcAft>
              <a:buSzPts val="1000"/>
              <a:buFont typeface="Arial" panose="020B0604020202020204" pitchFamily="34" charset="0"/>
              <a:buChar char="•"/>
              <a:tabLst>
                <a:tab pos="457200" algn="l"/>
              </a:tabLst>
            </a:pPr>
            <a:r>
              <a:rPr lang="en-US" sz="2600" b="1" dirty="0">
                <a:ea typeface="Cambria" panose="02040503050406030204" pitchFamily="18" charset="0"/>
                <a:cs typeface="Arial" panose="020B0604020202020204" pitchFamily="34" charset="0"/>
              </a:rPr>
              <a:t>Understand the need to “pass it on” </a:t>
            </a:r>
            <a:r>
              <a:rPr lang="en-US" sz="2600" dirty="0">
                <a:ea typeface="Cambria" panose="02040503050406030204" pitchFamily="18" charset="0"/>
                <a:cs typeface="Arial" panose="020B0604020202020204" pitchFamily="34" charset="0"/>
              </a:rPr>
              <a:t>to the youth in all sectors of the Church.</a:t>
            </a:r>
            <a:endParaRPr lang="fr-FR" sz="2600" dirty="0">
              <a:ea typeface="Cambria" panose="02040503050406030204" pitchFamily="18" charset="0"/>
            </a:endParaRPr>
          </a:p>
          <a:p>
            <a:pPr marL="457200" lvl="0" indent="-457200">
              <a:lnSpc>
                <a:spcPct val="115000"/>
              </a:lnSpc>
              <a:spcAft>
                <a:spcPts val="0"/>
              </a:spcAft>
              <a:buSzPts val="1000"/>
              <a:buFont typeface="Arial" panose="020B0604020202020204" pitchFamily="34" charset="0"/>
              <a:buChar char="•"/>
              <a:tabLst>
                <a:tab pos="457200" algn="l"/>
              </a:tabLst>
            </a:pPr>
            <a:r>
              <a:rPr lang="en-US" sz="2600" b="1" dirty="0">
                <a:ea typeface="Cambria" panose="02040503050406030204" pitchFamily="18" charset="0"/>
                <a:cs typeface="Arial" panose="020B0604020202020204" pitchFamily="34" charset="0"/>
              </a:rPr>
              <a:t>Know the scriptural bases of involving the youth</a:t>
            </a:r>
            <a:r>
              <a:rPr lang="en-US" sz="2600" dirty="0">
                <a:ea typeface="Cambria" panose="02040503050406030204" pitchFamily="18" charset="0"/>
                <a:cs typeface="Arial" panose="020B0604020202020204" pitchFamily="34" charset="0"/>
              </a:rPr>
              <a:t> in the development of the church</a:t>
            </a:r>
            <a:endParaRPr lang="fr-FR" sz="2600" dirty="0">
              <a:ea typeface="Cambria" panose="02040503050406030204" pitchFamily="18" charset="0"/>
            </a:endParaRPr>
          </a:p>
          <a:p>
            <a:pPr marL="457200" lvl="0" indent="-457200">
              <a:lnSpc>
                <a:spcPct val="115000"/>
              </a:lnSpc>
              <a:spcAft>
                <a:spcPts val="0"/>
              </a:spcAft>
              <a:buSzPts val="1000"/>
              <a:buFont typeface="Arial" panose="020B0604020202020204" pitchFamily="34" charset="0"/>
              <a:buChar char="•"/>
              <a:tabLst>
                <a:tab pos="457200" algn="l"/>
              </a:tabLst>
            </a:pPr>
            <a:r>
              <a:rPr lang="en-US" sz="2600" b="1" dirty="0">
                <a:ea typeface="Cambria" panose="02040503050406030204" pitchFamily="18" charset="0"/>
                <a:cs typeface="Arial" panose="020B0604020202020204" pitchFamily="34" charset="0"/>
              </a:rPr>
              <a:t>Know the steps to follow</a:t>
            </a:r>
            <a:r>
              <a:rPr lang="en-US" sz="2600" dirty="0">
                <a:ea typeface="Cambria" panose="02040503050406030204" pitchFamily="18" charset="0"/>
                <a:cs typeface="Arial" panose="020B0604020202020204" pitchFamily="34" charset="0"/>
              </a:rPr>
              <a:t> in the process of using young people for better results. </a:t>
            </a:r>
            <a:endParaRPr lang="fr-FR" sz="2600" dirty="0">
              <a:effectLst/>
              <a:ea typeface="Cambria" panose="02040503050406030204" pitchFamily="18" charset="0"/>
            </a:endParaRPr>
          </a:p>
        </p:txBody>
      </p:sp>
      <p:pic>
        <p:nvPicPr>
          <p:cNvPr id="5" name="Picture 4">
            <a:extLst>
              <a:ext uri="{FF2B5EF4-FFF2-40B4-BE49-F238E27FC236}">
                <a16:creationId xmlns:a16="http://schemas.microsoft.com/office/drawing/2014/main" id="{20876523-7A53-EA41-86FB-DB109DC6DC9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70453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2435" y="543732"/>
            <a:ext cx="9801735" cy="679904"/>
          </a:xfrm>
        </p:spPr>
        <p:txBody>
          <a:bodyPr>
            <a:noAutofit/>
          </a:bodyPr>
          <a:lstStyle/>
          <a:p>
            <a:r>
              <a:rPr lang="en-US" b="1" dirty="0">
                <a:solidFill>
                  <a:schemeClr val="accent1"/>
                </a:solidFill>
                <a:ea typeface="Cambria" panose="02040503050406030204" pitchFamily="18" charset="0"/>
              </a:rPr>
              <a:t>3. WHAT DOES THE BIBLE SAY ? </a:t>
            </a:r>
          </a:p>
        </p:txBody>
      </p:sp>
      <p:sp>
        <p:nvSpPr>
          <p:cNvPr id="4" name="Rectangle 3"/>
          <p:cNvSpPr/>
          <p:nvPr/>
        </p:nvSpPr>
        <p:spPr>
          <a:xfrm>
            <a:off x="1294916" y="2455111"/>
            <a:ext cx="8276772" cy="1569660"/>
          </a:xfrm>
          <a:prstGeom prst="rect">
            <a:avLst/>
          </a:prstGeom>
          <a:noFill/>
          <a:ln>
            <a:solidFill>
              <a:schemeClr val="accent1"/>
            </a:solid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3200" dirty="0">
                <a:solidFill>
                  <a:schemeClr val="tx1"/>
                </a:solidFill>
                <a:ea typeface="Times New Roman" panose="02020603050405020304" pitchFamily="18" charset="0"/>
                <a:cs typeface="Arial" panose="020B0604020202020204" pitchFamily="34" charset="0"/>
              </a:rPr>
              <a:t>“Let our sons in their youth be as grown-up plants, and our daughters as corner pillars fashioned as for a palace” </a:t>
            </a:r>
            <a:r>
              <a:rPr lang="en-US" sz="2800" dirty="0">
                <a:solidFill>
                  <a:schemeClr val="tx1"/>
                </a:solidFill>
                <a:ea typeface="Times New Roman" panose="02020603050405020304" pitchFamily="18" charset="0"/>
                <a:cs typeface="Arial" panose="020B0604020202020204" pitchFamily="34" charset="0"/>
              </a:rPr>
              <a:t>(Ps. 144:12)</a:t>
            </a:r>
            <a:endParaRPr lang="fr-FR" sz="2800" dirty="0">
              <a:solidFill>
                <a:schemeClr val="tx1"/>
              </a:solidFill>
            </a:endParaRPr>
          </a:p>
        </p:txBody>
      </p:sp>
      <p:sp>
        <p:nvSpPr>
          <p:cNvPr id="7" name="Rectangle 6"/>
          <p:cNvSpPr/>
          <p:nvPr/>
        </p:nvSpPr>
        <p:spPr>
          <a:xfrm>
            <a:off x="1157469" y="1564145"/>
            <a:ext cx="9176702" cy="461665"/>
          </a:xfrm>
          <a:prstGeom prst="rect">
            <a:avLst/>
          </a:prstGeom>
        </p:spPr>
        <p:txBody>
          <a:bodyPr wrap="square">
            <a:spAutoFit/>
          </a:bodyPr>
          <a:lstStyle/>
          <a:p>
            <a:r>
              <a:rPr lang="en-US" sz="2400" b="1" dirty="0">
                <a:ea typeface="Cambria" panose="02040503050406030204" pitchFamily="18" charset="0"/>
                <a:cs typeface="Arial" panose="020B0604020202020204" pitchFamily="34" charset="0"/>
              </a:rPr>
              <a:t>The Need  of empowering youth and giving them responsibilities </a:t>
            </a:r>
            <a:endParaRPr lang="fr-FR" sz="2400" b="1" dirty="0"/>
          </a:p>
        </p:txBody>
      </p:sp>
      <p:sp>
        <p:nvSpPr>
          <p:cNvPr id="9" name="Rectangle 8"/>
          <p:cNvSpPr/>
          <p:nvPr/>
        </p:nvSpPr>
        <p:spPr>
          <a:xfrm>
            <a:off x="2419109" y="4648476"/>
            <a:ext cx="7500395" cy="461665"/>
          </a:xfrm>
          <a:prstGeom prst="rect">
            <a:avLst/>
          </a:prstGeom>
          <a:no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i="1" dirty="0">
                <a:solidFill>
                  <a:schemeClr val="tx1"/>
                </a:solidFill>
                <a:ea typeface="Cambria" panose="02040503050406030204" pitchFamily="18" charset="0"/>
                <a:cs typeface="Arial" panose="020B0604020202020204" pitchFamily="34" charset="0"/>
              </a:rPr>
              <a:t>“Strength is the glory of young people”</a:t>
            </a:r>
            <a:r>
              <a:rPr lang="en-US" sz="2400" dirty="0">
                <a:solidFill>
                  <a:schemeClr val="tx1"/>
                </a:solidFill>
                <a:ea typeface="Cambria" panose="02040503050406030204" pitchFamily="18" charset="0"/>
                <a:cs typeface="Arial" panose="020B0604020202020204" pitchFamily="34" charset="0"/>
              </a:rPr>
              <a:t> (Proverbs 20:29).</a:t>
            </a:r>
            <a:endParaRPr lang="fr-FR" sz="2400" dirty="0">
              <a:solidFill>
                <a:schemeClr val="tx1"/>
              </a:solidFill>
              <a:ea typeface="Cambria" panose="02040503050406030204" pitchFamily="18" charset="0"/>
            </a:endParaRPr>
          </a:p>
        </p:txBody>
      </p:sp>
      <p:pic>
        <p:nvPicPr>
          <p:cNvPr id="10" name="Picture 9">
            <a:extLst>
              <a:ext uri="{FF2B5EF4-FFF2-40B4-BE49-F238E27FC236}">
                <a16:creationId xmlns:a16="http://schemas.microsoft.com/office/drawing/2014/main" id="{7D9D58C6-CD32-C840-8C3C-E957A3C9B37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95200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0739" y="1695219"/>
            <a:ext cx="8209426" cy="2045303"/>
          </a:xfrm>
          <a:prstGeom prst="rect">
            <a:avLst/>
          </a:prstGeom>
        </p:spPr>
        <p:txBody>
          <a:bodyPr wrap="square">
            <a:spAutoFit/>
          </a:bodyPr>
          <a:lstStyle/>
          <a:p>
            <a:pPr>
              <a:lnSpc>
                <a:spcPct val="115000"/>
              </a:lnSpc>
              <a:spcAft>
                <a:spcPts val="0"/>
              </a:spcAft>
            </a:pPr>
            <a:r>
              <a:rPr lang="en-US" sz="2800" b="1" dirty="0">
                <a:ea typeface="Cambria" panose="02040503050406030204" pitchFamily="18" charset="0"/>
                <a:cs typeface="Arial" panose="020B0604020202020204" pitchFamily="34" charset="0"/>
              </a:rPr>
              <a:t>Young People in the Bible: </a:t>
            </a:r>
          </a:p>
          <a:p>
            <a:pPr marL="285750" indent="-285750">
              <a:lnSpc>
                <a:spcPct val="115000"/>
              </a:lnSpc>
              <a:spcAft>
                <a:spcPts val="0"/>
              </a:spcAft>
              <a:buFont typeface="Arial" panose="020B0604020202020204" pitchFamily="34" charset="0"/>
              <a:buChar char="•"/>
            </a:pPr>
            <a:r>
              <a:rPr lang="en-US" sz="2800" dirty="0">
                <a:ea typeface="Cambria" panose="02040503050406030204" pitchFamily="18" charset="0"/>
                <a:cs typeface="Arial" panose="020B0604020202020204" pitchFamily="34" charset="0"/>
              </a:rPr>
              <a:t>Equal to Elders</a:t>
            </a:r>
          </a:p>
          <a:p>
            <a:pPr marL="285750" indent="-285750">
              <a:lnSpc>
                <a:spcPct val="115000"/>
              </a:lnSpc>
              <a:spcAft>
                <a:spcPts val="0"/>
              </a:spcAft>
              <a:buFont typeface="Arial" panose="020B0604020202020204" pitchFamily="34" charset="0"/>
              <a:buChar char="•"/>
            </a:pPr>
            <a:r>
              <a:rPr lang="en-US" sz="2800" dirty="0">
                <a:ea typeface="Cambria" panose="02040503050406030204" pitchFamily="18" charset="0"/>
                <a:cs typeface="Arial" panose="020B0604020202020204" pitchFamily="34" charset="0"/>
              </a:rPr>
              <a:t>Adult in spiritual realm from 12 to 13</a:t>
            </a:r>
          </a:p>
          <a:p>
            <a:pPr marL="285750" indent="-285750">
              <a:lnSpc>
                <a:spcPct val="115000"/>
              </a:lnSpc>
              <a:spcAft>
                <a:spcPts val="0"/>
              </a:spcAft>
              <a:buFont typeface="Arial" panose="020B0604020202020204" pitchFamily="34" charset="0"/>
              <a:buChar char="•"/>
            </a:pPr>
            <a:r>
              <a:rPr lang="en-US" sz="2800" dirty="0">
                <a:effectLst/>
                <a:ea typeface="Cambria" panose="02040503050406030204" pitchFamily="18" charset="0"/>
                <a:cs typeface="Arial" panose="020B0604020202020204" pitchFamily="34" charset="0"/>
              </a:rPr>
              <a:t>Ready priesthood at 30.</a:t>
            </a:r>
            <a:endParaRPr lang="fr-FR" sz="2800" dirty="0">
              <a:effectLst/>
              <a:ea typeface="Cambria" panose="02040503050406030204" pitchFamily="18" charset="0"/>
            </a:endParaRPr>
          </a:p>
        </p:txBody>
      </p:sp>
      <p:sp>
        <p:nvSpPr>
          <p:cNvPr id="8" name="Rectangle 7"/>
          <p:cNvSpPr/>
          <p:nvPr/>
        </p:nvSpPr>
        <p:spPr>
          <a:xfrm>
            <a:off x="3628939" y="4198948"/>
            <a:ext cx="6241143" cy="1815882"/>
          </a:xfrm>
          <a:prstGeom prst="rect">
            <a:avLst/>
          </a:prstGeom>
          <a:no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800" dirty="0">
                <a:solidFill>
                  <a:schemeClr val="tx1"/>
                </a:solidFill>
                <a:ea typeface="Cambria" panose="02040503050406030204" pitchFamily="18" charset="0"/>
                <a:cs typeface="Arial" panose="020B0604020202020204" pitchFamily="34" charset="0"/>
              </a:rPr>
              <a:t>“Treat younger men as brothers, older women as mothers, and younger women as sisters, with absolute purity.” </a:t>
            </a:r>
          </a:p>
          <a:p>
            <a:r>
              <a:rPr lang="en-US" sz="2800" dirty="0">
                <a:solidFill>
                  <a:schemeClr val="tx1"/>
                </a:solidFill>
                <a:ea typeface="Cambria" panose="02040503050406030204" pitchFamily="18" charset="0"/>
                <a:cs typeface="Arial" panose="020B0604020202020204" pitchFamily="34" charset="0"/>
              </a:rPr>
              <a:t>(1 Timothy 5.1-2)</a:t>
            </a:r>
            <a:endParaRPr lang="fr-FR" sz="2800" dirty="0">
              <a:solidFill>
                <a:schemeClr val="tx1"/>
              </a:solidFill>
              <a:ea typeface="Cambria" panose="02040503050406030204" pitchFamily="18" charset="0"/>
            </a:endParaRPr>
          </a:p>
        </p:txBody>
      </p:sp>
      <p:sp>
        <p:nvSpPr>
          <p:cNvPr id="9" name="Titre 1"/>
          <p:cNvSpPr>
            <a:spLocks noGrp="1"/>
          </p:cNvSpPr>
          <p:nvPr>
            <p:ph type="title"/>
          </p:nvPr>
        </p:nvSpPr>
        <p:spPr>
          <a:xfrm>
            <a:off x="891251" y="651274"/>
            <a:ext cx="9428403" cy="679904"/>
          </a:xfrm>
        </p:spPr>
        <p:txBody>
          <a:bodyPr>
            <a:noAutofit/>
          </a:bodyPr>
          <a:lstStyle/>
          <a:p>
            <a:r>
              <a:rPr lang="en-US" b="1" dirty="0">
                <a:solidFill>
                  <a:schemeClr val="accent1"/>
                </a:solidFill>
                <a:ea typeface="Cambria" panose="02040503050406030204" pitchFamily="18" charset="0"/>
              </a:rPr>
              <a:t>3. WHAT DOES THE BIBLE SAY ? (</a:t>
            </a:r>
            <a:r>
              <a:rPr lang="en-US" b="1" dirty="0" err="1">
                <a:solidFill>
                  <a:schemeClr val="accent1"/>
                </a:solidFill>
                <a:ea typeface="Cambria" panose="02040503050406030204" pitchFamily="18" charset="0"/>
              </a:rPr>
              <a:t>cont</a:t>
            </a:r>
            <a:r>
              <a:rPr lang="en-US" b="1" dirty="0">
                <a:solidFill>
                  <a:schemeClr val="accent1"/>
                </a:solidFill>
                <a:ea typeface="Cambria" panose="02040503050406030204" pitchFamily="18" charset="0"/>
              </a:rPr>
              <a:t>) </a:t>
            </a:r>
          </a:p>
        </p:txBody>
      </p:sp>
      <p:pic>
        <p:nvPicPr>
          <p:cNvPr id="6" name="Picture 5">
            <a:extLst>
              <a:ext uri="{FF2B5EF4-FFF2-40B4-BE49-F238E27FC236}">
                <a16:creationId xmlns:a16="http://schemas.microsoft.com/office/drawing/2014/main" id="{8D3398A0-C41F-444B-8D9A-52B445D5247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03258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198" y="2514451"/>
            <a:ext cx="8581571" cy="1569660"/>
          </a:xfrm>
          <a:prstGeom prst="rect">
            <a:avLst/>
          </a:prstGeom>
          <a:no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3200" dirty="0">
                <a:solidFill>
                  <a:schemeClr val="tx1"/>
                </a:solidFill>
                <a:ea typeface="Cambria" panose="02040503050406030204" pitchFamily="18" charset="0"/>
                <a:cs typeface="Arial" panose="020B0604020202020204" pitchFamily="34" charset="0"/>
              </a:rPr>
              <a:t>“I have written to you, young men, because you are strong, and the word of God dwells in you, and you have conquered the evil” </a:t>
            </a:r>
            <a:r>
              <a:rPr lang="en-US" sz="2400" dirty="0">
                <a:solidFill>
                  <a:schemeClr val="tx1"/>
                </a:solidFill>
                <a:ea typeface="Cambria" panose="02040503050406030204" pitchFamily="18" charset="0"/>
                <a:cs typeface="Arial" panose="020B0604020202020204" pitchFamily="34" charset="0"/>
              </a:rPr>
              <a:t>(1 John 2:14).</a:t>
            </a:r>
            <a:endParaRPr lang="fr-FR" sz="3200" dirty="0">
              <a:solidFill>
                <a:schemeClr val="tx1"/>
              </a:solidFill>
              <a:ea typeface="Cambria" panose="02040503050406030204" pitchFamily="18" charset="0"/>
            </a:endParaRPr>
          </a:p>
        </p:txBody>
      </p:sp>
      <p:sp>
        <p:nvSpPr>
          <p:cNvPr id="8" name="Rectangle 7"/>
          <p:cNvSpPr/>
          <p:nvPr/>
        </p:nvSpPr>
        <p:spPr>
          <a:xfrm>
            <a:off x="3759381" y="4579757"/>
            <a:ext cx="5428343" cy="1054263"/>
          </a:xfrm>
          <a:prstGeom prst="rect">
            <a:avLst/>
          </a:prstGeom>
          <a:no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pPr>
              <a:lnSpc>
                <a:spcPct val="115000"/>
              </a:lnSpc>
              <a:spcAft>
                <a:spcPts val="0"/>
              </a:spcAft>
            </a:pPr>
            <a:r>
              <a:rPr lang="en-US" sz="2800" dirty="0">
                <a:solidFill>
                  <a:schemeClr val="tx1"/>
                </a:solidFill>
                <a:ea typeface="Times New Roman" panose="02020603050405020304" pitchFamily="18" charset="0"/>
                <a:cs typeface="Arial" panose="020B0604020202020204" pitchFamily="34" charset="0"/>
              </a:rPr>
              <a:t>“Strength is the glory of young men” (Proverbs 20:29).</a:t>
            </a:r>
            <a:endParaRPr lang="fr-FR" sz="2800" dirty="0">
              <a:solidFill>
                <a:schemeClr val="tx1"/>
              </a:solidFill>
              <a:ea typeface="Times New Roman" panose="02020603050405020304" pitchFamily="18" charset="0"/>
            </a:endParaRPr>
          </a:p>
        </p:txBody>
      </p:sp>
      <p:sp>
        <p:nvSpPr>
          <p:cNvPr id="9" name="Rectangle 8"/>
          <p:cNvSpPr/>
          <p:nvPr/>
        </p:nvSpPr>
        <p:spPr>
          <a:xfrm>
            <a:off x="491670" y="1611526"/>
            <a:ext cx="9274628" cy="461665"/>
          </a:xfrm>
          <a:prstGeom prst="rect">
            <a:avLst/>
          </a:prstGeom>
        </p:spPr>
        <p:txBody>
          <a:bodyPr wrap="square">
            <a:spAutoFit/>
          </a:bodyPr>
          <a:lstStyle/>
          <a:p>
            <a:pPr algn="ctr"/>
            <a:r>
              <a:rPr lang="en-US" sz="2400" b="1" dirty="0">
                <a:latin typeface="Cambria" panose="02040503050406030204" pitchFamily="18" charset="0"/>
                <a:ea typeface="Cambria" panose="02040503050406030204" pitchFamily="18" charset="0"/>
                <a:cs typeface="Arial" panose="020B0604020202020204" pitchFamily="34" charset="0"/>
              </a:rPr>
              <a:t>The spiritual potential of young people</a:t>
            </a:r>
            <a:endParaRPr lang="fr-FR" sz="2400" dirty="0"/>
          </a:p>
        </p:txBody>
      </p:sp>
      <p:sp>
        <p:nvSpPr>
          <p:cNvPr id="10" name="Titre 1"/>
          <p:cNvSpPr>
            <a:spLocks noGrp="1"/>
          </p:cNvSpPr>
          <p:nvPr>
            <p:ph type="title"/>
          </p:nvPr>
        </p:nvSpPr>
        <p:spPr>
          <a:xfrm>
            <a:off x="960699" y="651274"/>
            <a:ext cx="9358955" cy="679904"/>
          </a:xfrm>
        </p:spPr>
        <p:txBody>
          <a:bodyPr>
            <a:noAutofit/>
          </a:bodyPr>
          <a:lstStyle/>
          <a:p>
            <a:r>
              <a:rPr lang="en-US" b="1" dirty="0">
                <a:solidFill>
                  <a:schemeClr val="accent1"/>
                </a:solidFill>
                <a:ea typeface="Cambria" panose="02040503050406030204" pitchFamily="18" charset="0"/>
              </a:rPr>
              <a:t>3. WHAT DOES THE BIBLE SAY ? (</a:t>
            </a:r>
            <a:r>
              <a:rPr lang="en-US" b="1" dirty="0" err="1">
                <a:solidFill>
                  <a:schemeClr val="accent1"/>
                </a:solidFill>
                <a:ea typeface="Cambria" panose="02040503050406030204" pitchFamily="18" charset="0"/>
              </a:rPr>
              <a:t>cont</a:t>
            </a:r>
            <a:r>
              <a:rPr lang="en-US" b="1" dirty="0">
                <a:solidFill>
                  <a:schemeClr val="accent1"/>
                </a:solidFill>
                <a:ea typeface="Cambria" panose="02040503050406030204" pitchFamily="18" charset="0"/>
              </a:rPr>
              <a:t>) </a:t>
            </a:r>
          </a:p>
        </p:txBody>
      </p:sp>
      <p:pic>
        <p:nvPicPr>
          <p:cNvPr id="7" name="Picture 6">
            <a:extLst>
              <a:ext uri="{FF2B5EF4-FFF2-40B4-BE49-F238E27FC236}">
                <a16:creationId xmlns:a16="http://schemas.microsoft.com/office/drawing/2014/main" id="{83D372D3-C5B4-A147-85CF-7D9242B57088}"/>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345665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42500" y="2601828"/>
            <a:ext cx="8459536" cy="1549783"/>
          </a:xfrm>
          <a:prstGeom prst="rect">
            <a:avLst/>
          </a:prstGeom>
          <a:no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pPr>
              <a:lnSpc>
                <a:spcPct val="115000"/>
              </a:lnSpc>
              <a:spcAft>
                <a:spcPts val="0"/>
              </a:spcAft>
            </a:pPr>
            <a:r>
              <a:rPr lang="en-US" sz="2800" dirty="0">
                <a:solidFill>
                  <a:schemeClr val="tx1"/>
                </a:solidFill>
                <a:ea typeface="Cambria" panose="02040503050406030204" pitchFamily="18" charset="0"/>
                <a:cs typeface="Arial" panose="020B0604020202020204" pitchFamily="34" charset="0"/>
              </a:rPr>
              <a:t>“Let not the youth be ignored; let them share in the labors and responsibility. Let them feel they are part of the act in helping and blessing others” (6T, p.435).</a:t>
            </a:r>
            <a:endParaRPr lang="fr-FR" sz="2800" dirty="0">
              <a:solidFill>
                <a:schemeClr val="tx1"/>
              </a:solidFill>
              <a:effectLst/>
              <a:ea typeface="Cambria" panose="02040503050406030204" pitchFamily="18" charset="0"/>
            </a:endParaRPr>
          </a:p>
        </p:txBody>
      </p:sp>
      <p:sp>
        <p:nvSpPr>
          <p:cNvPr id="7" name="Titre 1"/>
          <p:cNvSpPr>
            <a:spLocks noGrp="1"/>
          </p:cNvSpPr>
          <p:nvPr>
            <p:ph type="title"/>
          </p:nvPr>
        </p:nvSpPr>
        <p:spPr>
          <a:xfrm>
            <a:off x="601884" y="333829"/>
            <a:ext cx="9340769" cy="1001486"/>
          </a:xfrm>
        </p:spPr>
        <p:txBody>
          <a:bodyPr>
            <a:noAutofit/>
          </a:bodyPr>
          <a:lstStyle/>
          <a:p>
            <a:r>
              <a:rPr lang="en-US" b="1" dirty="0">
                <a:solidFill>
                  <a:schemeClr val="accent1"/>
                </a:solidFill>
                <a:ea typeface="Cambria" panose="02040503050406030204" pitchFamily="18" charset="0"/>
              </a:rPr>
              <a:t>4. WHAT DOES THE SOP SAY?</a:t>
            </a:r>
            <a:endParaRPr lang="fr-FR" dirty="0">
              <a:solidFill>
                <a:schemeClr val="accent1"/>
              </a:solidFill>
              <a:ea typeface="Cambria" panose="02040503050406030204" pitchFamily="18" charset="0"/>
            </a:endParaRPr>
          </a:p>
        </p:txBody>
      </p:sp>
      <p:sp>
        <p:nvSpPr>
          <p:cNvPr id="9" name="Rectangle 8"/>
          <p:cNvSpPr/>
          <p:nvPr/>
        </p:nvSpPr>
        <p:spPr>
          <a:xfrm>
            <a:off x="1186851" y="1555678"/>
            <a:ext cx="6638549" cy="558743"/>
          </a:xfrm>
          <a:prstGeom prst="rect">
            <a:avLst/>
          </a:prstGeom>
        </p:spPr>
        <p:txBody>
          <a:bodyPr wrap="none">
            <a:spAutoFit/>
          </a:bodyPr>
          <a:lstStyle/>
          <a:p>
            <a:pPr>
              <a:lnSpc>
                <a:spcPct val="115000"/>
              </a:lnSpc>
              <a:spcAft>
                <a:spcPts val="0"/>
              </a:spcAft>
            </a:pPr>
            <a:r>
              <a:rPr lang="en-US" sz="2800" b="1" dirty="0">
                <a:ea typeface="Times New Roman" panose="02020603050405020304" pitchFamily="18" charset="0"/>
                <a:cs typeface="Arial" panose="020B0604020202020204" pitchFamily="34" charset="0"/>
              </a:rPr>
              <a:t>The importance of emphasis given to youth</a:t>
            </a:r>
            <a:endParaRPr lang="fr-FR" sz="2800" b="1" dirty="0">
              <a:ea typeface="Times New Roman" panose="02020603050405020304" pitchFamily="18" charset="0"/>
            </a:endParaRPr>
          </a:p>
        </p:txBody>
      </p:sp>
      <p:pic>
        <p:nvPicPr>
          <p:cNvPr id="6" name="Picture 5">
            <a:extLst>
              <a:ext uri="{FF2B5EF4-FFF2-40B4-BE49-F238E27FC236}">
                <a16:creationId xmlns:a16="http://schemas.microsoft.com/office/drawing/2014/main" id="{F0631DC8-F452-AF4D-9BFF-290CF3F6D9D9}"/>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675227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3318" y="2505356"/>
            <a:ext cx="8468705" cy="1815882"/>
          </a:xfrm>
          <a:prstGeom prst="rect">
            <a:avLst/>
          </a:prstGeom>
          <a:no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800" dirty="0">
                <a:solidFill>
                  <a:schemeClr val="tx1"/>
                </a:solidFill>
                <a:ea typeface="Cambria" panose="02040503050406030204" pitchFamily="18" charset="0"/>
                <a:cs typeface="Arial" panose="020B0604020202020204" pitchFamily="34" charset="0"/>
              </a:rPr>
              <a:t>“Very much has been lost to the cause of God because of inattention to the young. Ministers of the gospel should form a happy acquaintance with the youth of their congregations” (Pastoral Ministry, p. </a:t>
            </a:r>
            <a:endParaRPr lang="fr-FR" sz="2800" dirty="0">
              <a:solidFill>
                <a:schemeClr val="tx1"/>
              </a:solidFill>
              <a:ea typeface="Cambria" panose="02040503050406030204" pitchFamily="18" charset="0"/>
            </a:endParaRPr>
          </a:p>
        </p:txBody>
      </p:sp>
      <p:sp>
        <p:nvSpPr>
          <p:cNvPr id="8" name="Rectangle 7"/>
          <p:cNvSpPr/>
          <p:nvPr/>
        </p:nvSpPr>
        <p:spPr>
          <a:xfrm>
            <a:off x="1493318" y="1521296"/>
            <a:ext cx="8655098" cy="558743"/>
          </a:xfrm>
          <a:prstGeom prst="rect">
            <a:avLst/>
          </a:prstGeom>
        </p:spPr>
        <p:txBody>
          <a:bodyPr wrap="square">
            <a:spAutoFit/>
          </a:bodyPr>
          <a:lstStyle/>
          <a:p>
            <a:pPr>
              <a:lnSpc>
                <a:spcPct val="115000"/>
              </a:lnSpc>
              <a:spcAft>
                <a:spcPts val="0"/>
              </a:spcAft>
            </a:pPr>
            <a:r>
              <a:rPr lang="en-US" sz="2800" b="1" dirty="0">
                <a:ea typeface="Times New Roman" panose="02020603050405020304" pitchFamily="18" charset="0"/>
                <a:cs typeface="Arial" panose="020B0604020202020204" pitchFamily="34" charset="0"/>
              </a:rPr>
              <a:t>Youth lost because of our negligence: </a:t>
            </a:r>
            <a:endParaRPr lang="fr-FR" sz="2800" b="1" dirty="0">
              <a:effectLst/>
              <a:ea typeface="Times New Roman" panose="02020603050405020304" pitchFamily="18" charset="0"/>
            </a:endParaRPr>
          </a:p>
        </p:txBody>
      </p:sp>
      <p:sp>
        <p:nvSpPr>
          <p:cNvPr id="10" name="Titre 1"/>
          <p:cNvSpPr>
            <a:spLocks noGrp="1"/>
          </p:cNvSpPr>
          <p:nvPr>
            <p:ph type="title"/>
          </p:nvPr>
        </p:nvSpPr>
        <p:spPr>
          <a:xfrm>
            <a:off x="925975" y="333829"/>
            <a:ext cx="8759638" cy="1001486"/>
          </a:xfrm>
          <a:noFill/>
        </p:spPr>
        <p:txBody>
          <a:bodyPr>
            <a:noAutofit/>
          </a:bodyPr>
          <a:lstStyle/>
          <a:p>
            <a:r>
              <a:rPr lang="en-US" b="1" dirty="0">
                <a:solidFill>
                  <a:schemeClr val="accent1"/>
                </a:solidFill>
                <a:ea typeface="Cambria" panose="02040503050406030204" pitchFamily="18" charset="0"/>
              </a:rPr>
              <a:t>4. WHAT DOES THE SOP SAY? (</a:t>
            </a:r>
            <a:r>
              <a:rPr lang="en-US" b="1" dirty="0" err="1">
                <a:solidFill>
                  <a:schemeClr val="accent1"/>
                </a:solidFill>
                <a:ea typeface="Cambria" panose="02040503050406030204" pitchFamily="18" charset="0"/>
              </a:rPr>
              <a:t>cont</a:t>
            </a:r>
            <a:r>
              <a:rPr lang="en-US" b="1" dirty="0">
                <a:solidFill>
                  <a:schemeClr val="accent1"/>
                </a:solidFill>
                <a:ea typeface="Cambria" panose="02040503050406030204" pitchFamily="18" charset="0"/>
              </a:rPr>
              <a:t>)</a:t>
            </a:r>
            <a:endParaRPr lang="fr-FR" dirty="0">
              <a:solidFill>
                <a:schemeClr val="accent1"/>
              </a:solidFill>
              <a:ea typeface="Cambria" panose="02040503050406030204" pitchFamily="18" charset="0"/>
            </a:endParaRPr>
          </a:p>
        </p:txBody>
      </p:sp>
      <p:pic>
        <p:nvPicPr>
          <p:cNvPr id="6" name="Picture 5">
            <a:extLst>
              <a:ext uri="{FF2B5EF4-FFF2-40B4-BE49-F238E27FC236}">
                <a16:creationId xmlns:a16="http://schemas.microsoft.com/office/drawing/2014/main" id="{C8472AC5-70C5-7244-8F9F-CE820C44446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519513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86246" y="2132401"/>
            <a:ext cx="7910286" cy="3419398"/>
          </a:xfrm>
          <a:prstGeom prst="rect">
            <a:avLst/>
          </a:prstGeom>
          <a:noFill/>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pPr>
              <a:lnSpc>
                <a:spcPct val="115000"/>
              </a:lnSpc>
              <a:spcAft>
                <a:spcPts val="0"/>
              </a:spcAft>
            </a:pPr>
            <a:r>
              <a:rPr lang="en-US" sz="2800" dirty="0">
                <a:solidFill>
                  <a:schemeClr val="tx1"/>
                </a:solidFill>
                <a:ea typeface="Cambria" panose="02040503050406030204" pitchFamily="18" charset="0"/>
                <a:cs typeface="Arial" panose="020B0604020202020204" pitchFamily="34" charset="0"/>
              </a:rPr>
              <a:t>“We should seek to enter into the feeling of the youth, sympathizing with them in their joys and sorrows, their conflicts and victories. Jesus did not remain in heaven, away from the sorrowing and sinful; He came down to this world, that He might become acquainted with the weakness, … ” </a:t>
            </a:r>
            <a:r>
              <a:rPr lang="en-US" sz="2000" dirty="0">
                <a:solidFill>
                  <a:schemeClr val="tx1"/>
                </a:solidFill>
                <a:ea typeface="Cambria" panose="02040503050406030204" pitchFamily="18" charset="0"/>
                <a:cs typeface="Arial" panose="020B0604020202020204" pitchFamily="34" charset="0"/>
              </a:rPr>
              <a:t>(Gospel Workers, p. 209). </a:t>
            </a:r>
            <a:endParaRPr lang="fr-FR" sz="2800" dirty="0">
              <a:solidFill>
                <a:schemeClr val="tx1"/>
              </a:solidFill>
              <a:effectLst/>
              <a:ea typeface="Cambria" panose="02040503050406030204" pitchFamily="18" charset="0"/>
            </a:endParaRPr>
          </a:p>
        </p:txBody>
      </p:sp>
      <p:sp>
        <p:nvSpPr>
          <p:cNvPr id="7" name="Rectangle 6"/>
          <p:cNvSpPr/>
          <p:nvPr/>
        </p:nvSpPr>
        <p:spPr>
          <a:xfrm>
            <a:off x="1386288" y="1369800"/>
            <a:ext cx="5237365" cy="492122"/>
          </a:xfrm>
          <a:prstGeom prst="rect">
            <a:avLst/>
          </a:prstGeom>
        </p:spPr>
        <p:txBody>
          <a:bodyPr wrap="square">
            <a:spAutoFit/>
          </a:bodyPr>
          <a:lstStyle/>
          <a:p>
            <a:pPr>
              <a:lnSpc>
                <a:spcPct val="115000"/>
              </a:lnSpc>
              <a:spcAft>
                <a:spcPts val="0"/>
              </a:spcAft>
            </a:pPr>
            <a:r>
              <a:rPr lang="en-US" sz="2400" b="1" dirty="0">
                <a:ea typeface="Times New Roman" panose="02020603050405020304" pitchFamily="18" charset="0"/>
                <a:cs typeface="Arial" panose="020B0604020202020204" pitchFamily="34" charset="0"/>
              </a:rPr>
              <a:t>The need of mentors: </a:t>
            </a:r>
            <a:endParaRPr lang="fr-FR" sz="2400" b="1" dirty="0">
              <a:effectLst/>
              <a:ea typeface="Times New Roman" panose="02020603050405020304" pitchFamily="18" charset="0"/>
            </a:endParaRPr>
          </a:p>
        </p:txBody>
      </p:sp>
      <p:sp>
        <p:nvSpPr>
          <p:cNvPr id="8" name="Titre 1"/>
          <p:cNvSpPr>
            <a:spLocks noGrp="1"/>
          </p:cNvSpPr>
          <p:nvPr>
            <p:ph type="title"/>
          </p:nvPr>
        </p:nvSpPr>
        <p:spPr>
          <a:xfrm>
            <a:off x="752354" y="333829"/>
            <a:ext cx="8933259" cy="1001486"/>
          </a:xfrm>
        </p:spPr>
        <p:txBody>
          <a:bodyPr>
            <a:noAutofit/>
          </a:bodyPr>
          <a:lstStyle/>
          <a:p>
            <a:r>
              <a:rPr lang="en-US" b="1" dirty="0">
                <a:solidFill>
                  <a:schemeClr val="accent1"/>
                </a:solidFill>
                <a:ea typeface="Cambria" panose="02040503050406030204" pitchFamily="18" charset="0"/>
              </a:rPr>
              <a:t>4. WHAT DOES THE SOP SAY? (</a:t>
            </a:r>
            <a:r>
              <a:rPr lang="en-US" b="1" dirty="0" err="1">
                <a:solidFill>
                  <a:schemeClr val="accent1"/>
                </a:solidFill>
                <a:ea typeface="Cambria" panose="02040503050406030204" pitchFamily="18" charset="0"/>
              </a:rPr>
              <a:t>cont</a:t>
            </a:r>
            <a:r>
              <a:rPr lang="en-US" b="1" dirty="0">
                <a:solidFill>
                  <a:schemeClr val="accent1"/>
                </a:solidFill>
                <a:ea typeface="Cambria" panose="02040503050406030204" pitchFamily="18" charset="0"/>
              </a:rPr>
              <a:t>)</a:t>
            </a:r>
            <a:endParaRPr lang="fr-FR" dirty="0">
              <a:solidFill>
                <a:schemeClr val="accent1"/>
              </a:solidFill>
              <a:ea typeface="Cambria" panose="02040503050406030204" pitchFamily="18" charset="0"/>
            </a:endParaRPr>
          </a:p>
        </p:txBody>
      </p:sp>
      <p:pic>
        <p:nvPicPr>
          <p:cNvPr id="6" name="Picture 5">
            <a:extLst>
              <a:ext uri="{FF2B5EF4-FFF2-40B4-BE49-F238E27FC236}">
                <a16:creationId xmlns:a16="http://schemas.microsoft.com/office/drawing/2014/main" id="{EA538A27-DFE4-004B-98C9-39FE11C8110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617574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770</TotalTime>
  <Words>1059</Words>
  <Application>Microsoft Macintosh PowerPoint</Application>
  <PresentationFormat>Widescreen</PresentationFormat>
  <Paragraphs>115</Paragraphs>
  <Slides>21</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21</vt:i4>
      </vt:variant>
    </vt:vector>
  </HeadingPairs>
  <TitlesOfParts>
    <vt:vector size="33" baseType="lpstr">
      <vt:lpstr>Arial</vt:lpstr>
      <vt:lpstr>Arial Narrow</vt:lpstr>
      <vt:lpstr>Calibri</vt:lpstr>
      <vt:lpstr>Calibri Light</vt:lpstr>
      <vt:lpstr>Cambria</vt:lpstr>
      <vt:lpstr>Franklin Gothic Demi</vt:lpstr>
      <vt:lpstr>Times New Roman</vt:lpstr>
      <vt:lpstr>Wingdings</vt:lpstr>
      <vt:lpstr>Office Theme</vt:lpstr>
      <vt:lpstr>2_Custom Design</vt:lpstr>
      <vt:lpstr>1_Custom Design</vt:lpstr>
      <vt:lpstr>Custom Design</vt:lpstr>
      <vt:lpstr>SEMINAR 5 - MENTORING Ownership &amp; Empowerment in Youth</vt:lpstr>
      <vt:lpstr>1. INTRODUCTION</vt:lpstr>
      <vt:lpstr>2. THE SEMINAR OBJECTIVES</vt:lpstr>
      <vt:lpstr>3. WHAT DOES THE BIBLE SAY ? </vt:lpstr>
      <vt:lpstr>3. WHAT DOES THE BIBLE SAY ? (cont) </vt:lpstr>
      <vt:lpstr>3. WHAT DOES THE BIBLE SAY ? (cont) </vt:lpstr>
      <vt:lpstr>4. WHAT DOES THE SOP SAY?</vt:lpstr>
      <vt:lpstr>4. WHAT DOES THE SOP SAY? (cont)</vt:lpstr>
      <vt:lpstr>4. WHAT DOES THE SOP SAY? (cont)</vt:lpstr>
      <vt:lpstr>4. WHAT DOES THE SOP SAY? (cont)</vt:lpstr>
      <vt:lpstr>5. EMPOWERMENT OF YOUTH</vt:lpstr>
      <vt:lpstr>5. EMPOWERMENT OF YOUTH (cont)</vt:lpstr>
      <vt:lpstr>5. EMPOWERMENT OF YOUTH (cont)</vt:lpstr>
      <vt:lpstr>5. EMPOWERMENT OF YOUTH (cont)</vt:lpstr>
      <vt:lpstr>5. EMPOWERMENT OF YOUTH (cont)</vt:lpstr>
      <vt:lpstr>5. EMPOWERMENT OF YOUTH (cont)</vt:lpstr>
      <vt:lpstr>5. EMPOWERMENT OF YOUTH (cont)</vt:lpstr>
      <vt:lpstr>6. WHAT TO DO ?  </vt:lpstr>
      <vt:lpstr>6. WHAT TO DO? (cont)</vt:lpstr>
      <vt:lpstr>7. ACTIVITIES</vt:lpstr>
      <vt:lpstr>8. CONCLUSION</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Mokgwane, Pako</cp:lastModifiedBy>
  <cp:revision>55</cp:revision>
  <dcterms:created xsi:type="dcterms:W3CDTF">2018-05-31T05:51:27Z</dcterms:created>
  <dcterms:modified xsi:type="dcterms:W3CDTF">2018-07-31T17:43:49Z</dcterms:modified>
</cp:coreProperties>
</file>