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27"/>
  </p:notesMasterIdLst>
  <p:handoutMasterIdLst>
    <p:handoutMasterId r:id="rId28"/>
  </p:handoutMasterIdLst>
  <p:sldIdLst>
    <p:sldId id="256" r:id="rId5"/>
    <p:sldId id="257" r:id="rId6"/>
    <p:sldId id="258" r:id="rId7"/>
    <p:sldId id="259" r:id="rId8"/>
    <p:sldId id="260" r:id="rId9"/>
    <p:sldId id="279" r:id="rId10"/>
    <p:sldId id="280" r:id="rId11"/>
    <p:sldId id="282" r:id="rId12"/>
    <p:sldId id="265" r:id="rId13"/>
    <p:sldId id="283" r:id="rId14"/>
    <p:sldId id="267" r:id="rId15"/>
    <p:sldId id="285" r:id="rId16"/>
    <p:sldId id="284" r:id="rId17"/>
    <p:sldId id="273" r:id="rId18"/>
    <p:sldId id="291" r:id="rId19"/>
    <p:sldId id="288" r:id="rId20"/>
    <p:sldId id="293" r:id="rId21"/>
    <p:sldId id="287" r:id="rId22"/>
    <p:sldId id="292" r:id="rId23"/>
    <p:sldId id="276" r:id="rId24"/>
    <p:sldId id="277" r:id="rId25"/>
    <p:sldId id="290"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6"/>
            <p14:sldId id="257"/>
            <p14:sldId id="258"/>
            <p14:sldId id="259"/>
            <p14:sldId id="260"/>
            <p14:sldId id="279"/>
            <p14:sldId id="280"/>
            <p14:sldId id="282"/>
            <p14:sldId id="265"/>
            <p14:sldId id="283"/>
            <p14:sldId id="267"/>
            <p14:sldId id="285"/>
            <p14:sldId id="284"/>
            <p14:sldId id="273"/>
            <p14:sldId id="291"/>
            <p14:sldId id="288"/>
            <p14:sldId id="293"/>
            <p14:sldId id="287"/>
            <p14:sldId id="292"/>
            <p14:sldId id="276"/>
            <p14:sldId id="277"/>
            <p14:sldId id="290"/>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42B16"/>
    <a:srgbClr val="008000"/>
    <a:srgbClr val="663300"/>
    <a:srgbClr val="CC66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66"/>
    <p:restoredTop sz="94674"/>
  </p:normalViewPr>
  <p:slideViewPr>
    <p:cSldViewPr snapToGrid="0" snapToObjects="1">
      <p:cViewPr varScale="1">
        <p:scale>
          <a:sx n="62" d="100"/>
          <a:sy n="62" d="100"/>
        </p:scale>
        <p:origin x="496" y="17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7/31/18</a:t>
            </a:fld>
            <a:endParaRPr lang="en-US"/>
          </a:p>
        </p:txBody>
      </p:sp>
      <p:sp>
        <p:nvSpPr>
          <p:cNvPr id="4" name="Footer Placeholder 3">
            <a:extLst>
              <a:ext uri="{FF2B5EF4-FFF2-40B4-BE49-F238E27FC236}">
                <a16:creationId xmlns:a16="http://schemas.microsoft.com/office/drawing/2014/main"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7/31/18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C514C5-717E-FA42-924E-41A15677D7AD}"/>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0D2542C-15C0-7F4E-A2EC-156AC0625D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E069594-5E57-5342-B30C-6783C97FD33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23BA5E-E67C-0B4C-9238-6B242BCDA18E}"/>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1CA1F22-3F23-2A45-8242-4E20BB979C4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EE04ADE-8591-D54D-82C0-8CA9A835C3C2}"/>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B76ECF6-06B1-1042-9703-D25028AEBCA1}"/>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13CF58-EB45-EE45-AB88-CE542A8C9D48}"/>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453920-1A77-3441-B716-C87809F2197A}"/>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B5DE6D-D58D-6246-8560-6B48561FACB5}"/>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1B036FF-1BB5-614A-AB87-E9F39D61E0A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8" name="Footer Placeholder 7">
            <a:extLst>
              <a:ext uri="{FF2B5EF4-FFF2-40B4-BE49-F238E27FC236}">
                <a16:creationId xmlns:a16="http://schemas.microsoft.com/office/drawing/2014/main"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0E1B4373-3B73-AD43-AAAC-28A7D836113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E997709-99BE-384F-AF93-DB01D29AD36E}"/>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4" name="Footer Placeholder 3">
            <a:extLst>
              <a:ext uri="{FF2B5EF4-FFF2-40B4-BE49-F238E27FC236}">
                <a16:creationId xmlns:a16="http://schemas.microsoft.com/office/drawing/2014/main"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246F0CE-1BB1-7747-8F15-75898CB4A04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855655-5E02-734C-8B17-5354E364B15C}"/>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3" name="Footer Placeholder 2">
            <a:extLst>
              <a:ext uri="{FF2B5EF4-FFF2-40B4-BE49-F238E27FC236}">
                <a16:creationId xmlns:a16="http://schemas.microsoft.com/office/drawing/2014/main"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D98A3A1-20D2-074B-AFFF-E88912E453A0}"/>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19EFA63-6AE3-9B4B-8A64-B5725176B0A7}"/>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E2F575-0AB5-ED40-B5A7-8443E9F80F64}"/>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1938331-EB46-A241-945E-A9E29C5A87BD}"/>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6" name="Footer Placeholder 5">
            <a:extLst>
              <a:ext uri="{FF2B5EF4-FFF2-40B4-BE49-F238E27FC236}">
                <a16:creationId xmlns:a16="http://schemas.microsoft.com/office/drawing/2014/main"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5082B4A-2276-9647-AE95-D82B839ADC56}"/>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7319338-EAE0-7A40-ABC4-13A8A4D6E5F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A47F38-1C00-1A43-8EE6-78C364B37339}"/>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BCE7306-3DCD-794D-8DEC-0C27A7C08CA3}"/>
              </a:ext>
            </a:extLst>
          </p:cNvPr>
          <p:cNvSpPr>
            <a:spLocks noGrp="1"/>
          </p:cNvSpPr>
          <p:nvPr>
            <p:ph type="dt" sz="half" idx="10"/>
          </p:nvPr>
        </p:nvSpPr>
        <p:spPr/>
        <p:txBody>
          <a:body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E8BA3D5-9294-F940-B031-FD487FB58BAA}"/>
              </a:ext>
            </a:extLst>
          </p:cNvPr>
          <p:cNvSpPr>
            <a:spLocks noGrp="1"/>
          </p:cNvSpPr>
          <p:nvPr>
            <p:ph type="sldNum" sz="quarter" idx="12"/>
          </p:nvPr>
        </p:nvSpPr>
        <p:spPr/>
        <p:txBody>
          <a:bodyPr/>
          <a:lstStyle/>
          <a:p>
            <a:fld id="{D68BBED7-DA09-AB4F-934B-FB262E64A154}" type="slidenum">
              <a:rPr lang="en-US" smtClean="0"/>
              <a:t>‹#›</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30744B4-977F-524D-98D3-5F8270BA84E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5A61D60-843C-CA49-BA6D-C4FFE484E6EF}"/>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6AD399-A317-EA4F-BB28-D4C07E700560}"/>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813A48-745C-5947-950A-E72406D272DE}"/>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13AE335-518E-D744-A806-4CEAED111D49}"/>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DDAB0F4-4663-3844-B795-6568E0E5D326}"/>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6EDF7C-3A62-3B46-83A9-0097A852537D}"/>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F86A584-920A-2E47-9098-CA1C7D4D2700}"/>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7/31/18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F6704BD-3FD1-F347-B63B-0213B2250A9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8" name="Footer Placeholder 7">
            <a:extLst>
              <a:ext uri="{FF2B5EF4-FFF2-40B4-BE49-F238E27FC236}">
                <a16:creationId xmlns:a16="http://schemas.microsoft.com/office/drawing/2014/main"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7699041-3DA0-E042-8338-BE17C8AB7ED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A907525-F63E-BC4D-9FAF-9CAB1B6ECA27}"/>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4" name="Footer Placeholder 3">
            <a:extLst>
              <a:ext uri="{FF2B5EF4-FFF2-40B4-BE49-F238E27FC236}">
                <a16:creationId xmlns:a16="http://schemas.microsoft.com/office/drawing/2014/main"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57115B0-7B7D-C347-81FC-FBBDE7EE892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A952BBB-52A2-BD4B-A650-63066A27C605}"/>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3" name="Footer Placeholder 2">
            <a:extLst>
              <a:ext uri="{FF2B5EF4-FFF2-40B4-BE49-F238E27FC236}">
                <a16:creationId xmlns:a16="http://schemas.microsoft.com/office/drawing/2014/main"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1F3315E-3604-9940-A45C-CBD3E949654D}"/>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E711710-A939-F84B-8683-D705642BD454}"/>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1A894F0-A094-EB45-B854-AC2CE568835A}"/>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A61A965-8549-F843-B612-179E96B3A686}"/>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6" name="Footer Placeholder 5">
            <a:extLst>
              <a:ext uri="{FF2B5EF4-FFF2-40B4-BE49-F238E27FC236}">
                <a16:creationId xmlns:a16="http://schemas.microsoft.com/office/drawing/2014/main"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78F200D-E0C3-FB42-A1DF-04C09CC92902}"/>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307B74B-AB68-2045-99A1-E8B257896CE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8B794E-1320-FA42-917A-2541BF860959}"/>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4C4C5B6-C1ED-A549-BD3D-D07FC4B6F89E}"/>
              </a:ext>
            </a:extLst>
          </p:cNvPr>
          <p:cNvSpPr>
            <a:spLocks noGrp="1"/>
          </p:cNvSpPr>
          <p:nvPr>
            <p:ph type="dt" sz="half" idx="10"/>
          </p:nvPr>
        </p:nvSpPr>
        <p:spPr/>
        <p:txBody>
          <a:body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0D47221-4CDC-8E41-B068-74C6425F95F8}"/>
              </a:ext>
            </a:extLst>
          </p:cNvPr>
          <p:cNvSpPr>
            <a:spLocks noGrp="1"/>
          </p:cNvSpPr>
          <p:nvPr>
            <p:ph type="sldNum" sz="quarter" idx="12"/>
          </p:nvPr>
        </p:nvSpPr>
        <p:spPr/>
        <p:txBody>
          <a:bodyPr/>
          <a:lstStyle/>
          <a:p>
            <a:fld id="{2548D0EC-F8CB-074B-BC4C-8EBF90199937}" type="slidenum">
              <a:rPr lang="en-US" smtClean="0"/>
              <a:t>‹#›</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B42DD81-683F-184F-8DE6-5BFDD5280D6A}"/>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D14F5-F8BF-4E49-99A4-631A7CE14020}"/>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89315B-8C77-6045-9642-3852233C89B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230D8C6-0F64-6F4B-A792-8B2C378721D1}"/>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6D76892-DD3E-4845-BEE5-54E46F8D2BAB}"/>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0272BC-724E-F341-A4FC-941E8745DC5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7/31/18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BA54D99-9257-1B46-A005-DFB653607D73}"/>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7FB4789-7BC4-034E-BFF7-CB4F5745318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1F52982-232C-0C4F-9261-13021D491B67}"/>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8" name="Footer Placeholder 7">
            <a:extLst>
              <a:ext uri="{FF2B5EF4-FFF2-40B4-BE49-F238E27FC236}">
                <a16:creationId xmlns:a16="http://schemas.microsoft.com/office/drawing/2014/main"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6220632-D22D-7445-B873-201B8F629A77}"/>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EA5B138-8849-A84D-B966-9DF1E94FED86}"/>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4" name="Footer Placeholder 3">
            <a:extLst>
              <a:ext uri="{FF2B5EF4-FFF2-40B4-BE49-F238E27FC236}">
                <a16:creationId xmlns:a16="http://schemas.microsoft.com/office/drawing/2014/main"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8485002-354D-3147-A2CB-3BEDFCDF676C}"/>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15B674F-B1BD-DA40-A3B1-AD8CFF1C3B7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3" name="Footer Placeholder 2">
            <a:extLst>
              <a:ext uri="{FF2B5EF4-FFF2-40B4-BE49-F238E27FC236}">
                <a16:creationId xmlns:a16="http://schemas.microsoft.com/office/drawing/2014/main"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434987D-AB8F-6B41-8A85-19B75E7EF2B6}"/>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AD7809-EFDD-E44E-B686-B3036990DB7C}"/>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185205-C7A1-C64A-BC8F-B33E8216DC94}"/>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C13516B3-49BE-644D-B2AD-37D31EE60949}"/>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6" name="Footer Placeholder 5">
            <a:extLst>
              <a:ext uri="{FF2B5EF4-FFF2-40B4-BE49-F238E27FC236}">
                <a16:creationId xmlns:a16="http://schemas.microsoft.com/office/drawing/2014/main"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FE1F07-9E19-D84B-8B07-44C71D701EC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B3506D-C34A-BD4B-B2C9-09835248AB8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0AC33F-A3A2-A041-A466-194880C1187A}"/>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FFF43E0-90FA-324A-986B-08FC997C943F}"/>
              </a:ext>
            </a:extLst>
          </p:cNvPr>
          <p:cNvSpPr>
            <a:spLocks noGrp="1"/>
          </p:cNvSpPr>
          <p:nvPr>
            <p:ph type="dt" sz="half" idx="10"/>
          </p:nvPr>
        </p:nvSpPr>
        <p:spPr/>
        <p:txBody>
          <a:body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CC01C5-F166-5E4B-84F0-C33D55B49B9E}"/>
              </a:ext>
            </a:extLst>
          </p:cNvPr>
          <p:cNvSpPr>
            <a:spLocks noGrp="1"/>
          </p:cNvSpPr>
          <p:nvPr>
            <p:ph type="sldNum" sz="quarter" idx="12"/>
          </p:nvPr>
        </p:nvSpPr>
        <p:spPr/>
        <p:txBody>
          <a:bodyPr/>
          <a:lstStyle/>
          <a:p>
            <a:fld id="{3AF9E08D-064C-0A4F-8FFD-E8BE5DD9573B}" type="slidenum">
              <a:rPr lang="en-US" smtClean="0"/>
              <a:t>‹#›</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7/31/18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7/31/18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B41070F-DAFA-AC48-96DC-8C2A8EC5C0EA}"/>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F4A1AEB-EEEB-0C47-9ED3-85824FCBADAE}"/>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E629DB-5AFB-314F-8E99-CA7CF304A073}"/>
              </a:ext>
            </a:extLst>
          </p:cNvPr>
          <p:cNvSpPr>
            <a:spLocks noGrp="1"/>
          </p:cNvSpPr>
          <p:nvPr>
            <p:ph type="dt" sz="half" idx="10"/>
          </p:nvPr>
        </p:nvSpPr>
        <p:spPr/>
        <p:txBody>
          <a:bodyPr/>
          <a:lstStyle/>
          <a:p>
            <a:fld id="{9478DA99-1ED3-F944-BC99-F7C71722FEC6}" type="datetimeFigureOut">
              <a:rPr lang="en-US" smtClean="0"/>
              <a:t>7/31/18</a:t>
            </a:fld>
            <a:endParaRPr lang="en-US"/>
          </a:p>
        </p:txBody>
      </p:sp>
      <p:sp>
        <p:nvSpPr>
          <p:cNvPr id="4" name="Footer Placeholder 3">
            <a:extLst>
              <a:ext uri="{FF2B5EF4-FFF2-40B4-BE49-F238E27FC236}">
                <a16:creationId xmlns:a16="http://schemas.microsoft.com/office/drawing/2014/main"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6B42E7-4C66-734D-A8C1-531DF6B2A609}"/>
              </a:ext>
            </a:extLst>
          </p:cNvPr>
          <p:cNvSpPr>
            <a:spLocks noGrp="1"/>
          </p:cNvSpPr>
          <p:nvPr>
            <p:ph type="sldNum" sz="quarter" idx="12"/>
          </p:nvPr>
        </p:nvSpPr>
        <p:spPr/>
        <p:txBody>
          <a:bodyPr/>
          <a:lstStyle/>
          <a:p>
            <a:fld id="{1B8FAA5A-C444-814B-AFD0-86E9B49918DA}" type="slidenum">
              <a:rPr lang="en-US" smtClean="0"/>
              <a:t>‹#›</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7/31/18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a:t>
            </a:fld>
            <a:endParaRPr lang="en-US"/>
          </a:p>
        </p:txBody>
      </p:sp>
      <p:sp>
        <p:nvSpPr>
          <p:cNvPr id="13" name="Rectangle 12">
            <a:extLst>
              <a:ext uri="{FF2B5EF4-FFF2-40B4-BE49-F238E27FC236}">
                <a16:creationId xmlns:a16="http://schemas.microsoft.com/office/drawing/2014/main"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a16="http://schemas.microsoft.com/office/drawing/2014/main"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7/31/18</a:t>
            </a:fld>
            <a:endParaRPr lang="en-US"/>
          </a:p>
        </p:txBody>
      </p:sp>
      <p:sp>
        <p:nvSpPr>
          <p:cNvPr id="5" name="Footer Placeholder 4">
            <a:extLst>
              <a:ext uri="{FF2B5EF4-FFF2-40B4-BE49-F238E27FC236}">
                <a16:creationId xmlns:a16="http://schemas.microsoft.com/office/drawing/2014/main"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7/31/18</a:t>
            </a:fld>
            <a:endParaRPr lang="en-US"/>
          </a:p>
        </p:txBody>
      </p:sp>
      <p:sp>
        <p:nvSpPr>
          <p:cNvPr id="5" name="Footer Placeholder 4">
            <a:extLst>
              <a:ext uri="{FF2B5EF4-FFF2-40B4-BE49-F238E27FC236}">
                <a16:creationId xmlns:a16="http://schemas.microsoft.com/office/drawing/2014/main"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a:t>
            </a:fld>
            <a:endParaRPr lang="en-US"/>
          </a:p>
        </p:txBody>
      </p:sp>
      <p:sp>
        <p:nvSpPr>
          <p:cNvPr id="7" name="Text Placeholder 6">
            <a:extLst>
              <a:ext uri="{FF2B5EF4-FFF2-40B4-BE49-F238E27FC236}">
                <a16:creationId xmlns:a16="http://schemas.microsoft.com/office/drawing/2014/main"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7/31/18</a:t>
            </a:fld>
            <a:endParaRPr lang="en-US"/>
          </a:p>
        </p:txBody>
      </p:sp>
      <p:sp>
        <p:nvSpPr>
          <p:cNvPr id="5" name="Footer Placeholder 4">
            <a:extLst>
              <a:ext uri="{FF2B5EF4-FFF2-40B4-BE49-F238E27FC236}">
                <a16:creationId xmlns:a16="http://schemas.microsoft.com/office/drawing/2014/main"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5.jpg"/><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png"/><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png"/><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43E13FB-1FCD-B44C-9150-B69B8D1448EC}"/>
              </a:ext>
            </a:extLst>
          </p:cNvPr>
          <p:cNvSpPr>
            <a:spLocks noGrp="1"/>
          </p:cNvSpPr>
          <p:nvPr>
            <p:ph type="title"/>
          </p:nvPr>
        </p:nvSpPr>
        <p:spPr>
          <a:xfrm>
            <a:off x="254643" y="1634683"/>
            <a:ext cx="9887169" cy="2409371"/>
          </a:xfrm>
        </p:spPr>
        <p:txBody>
          <a:bodyPr>
            <a:noAutofit/>
          </a:bodyPr>
          <a:lstStyle/>
          <a:p>
            <a:pPr algn="ctr"/>
            <a:r>
              <a:rPr lang="en-US" sz="5800" b="1" dirty="0">
                <a:solidFill>
                  <a:srgbClr val="0070C0"/>
                </a:solidFill>
              </a:rPr>
              <a:t>Seminar 2: Youth Development</a:t>
            </a:r>
            <a:br>
              <a:rPr lang="en-US" sz="9600" b="1" dirty="0">
                <a:solidFill>
                  <a:srgbClr val="0070C0"/>
                </a:solidFill>
              </a:rPr>
            </a:br>
            <a:r>
              <a:rPr lang="en-US" sz="2400" b="1" i="1" dirty="0">
                <a:latin typeface="+mn-lt"/>
              </a:rPr>
              <a:t>Understanding the Youth</a:t>
            </a:r>
            <a:endParaRPr lang="fr-FR" sz="2400" b="1" i="1" dirty="0">
              <a:latin typeface="+mn-lt"/>
            </a:endParaRPr>
          </a:p>
        </p:txBody>
      </p:sp>
      <p:pic>
        <p:nvPicPr>
          <p:cNvPr id="7" name="Picture 6">
            <a:extLst>
              <a:ext uri="{FF2B5EF4-FFF2-40B4-BE49-F238E27FC236}">
                <a16:creationId xmlns:a16="http://schemas.microsoft.com/office/drawing/2014/main" id="{C134E079-3A7F-9E43-8B7F-2CE6F12E79A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7550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30200" y="147411"/>
            <a:ext cx="9800770" cy="1325563"/>
          </a:xfrm>
        </p:spPr>
        <p:txBody>
          <a:bodyPr>
            <a:normAutofit/>
          </a:bodyPr>
          <a:lstStyle/>
          <a:p>
            <a:pPr algn="ctr"/>
            <a:r>
              <a:rPr lang="en-US" b="1" dirty="0">
                <a:solidFill>
                  <a:schemeClr val="accent1"/>
                </a:solidFill>
              </a:rPr>
              <a:t>FROM THE SPIRIT OF PROPHECY (CONT) </a:t>
            </a:r>
          </a:p>
        </p:txBody>
      </p:sp>
      <p:sp>
        <p:nvSpPr>
          <p:cNvPr id="5" name="ZoneTexte 4"/>
          <p:cNvSpPr txBox="1"/>
          <p:nvPr/>
        </p:nvSpPr>
        <p:spPr>
          <a:xfrm>
            <a:off x="4484913" y="1690569"/>
            <a:ext cx="5646057" cy="2985433"/>
          </a:xfrm>
          <a:prstGeom prst="rect">
            <a:avLst/>
          </a:prstGeom>
          <a:noFill/>
          <a:ln>
            <a:solidFill>
              <a:schemeClr val="accent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a:solidFill>
                  <a:schemeClr val="tx1"/>
                </a:solidFill>
                <a:ea typeface="Times New Roman" panose="02020603050405020304" pitchFamily="18" charset="0"/>
                <a:cs typeface="Arial" panose="020B0604020202020204" pitchFamily="34" charset="0"/>
              </a:rPr>
              <a:t>The youth are objects of Satan's special attacks; and the manifestation of kindness, courtesy, tender sympathy, and love, will often work the salvation of those who are under the temptations of the evil one. </a:t>
            </a:r>
          </a:p>
          <a:p>
            <a:pPr algn="r"/>
            <a:r>
              <a:rPr lang="en-US" sz="2000" dirty="0">
                <a:solidFill>
                  <a:schemeClr val="tx1"/>
                </a:solidFill>
                <a:ea typeface="Times New Roman" panose="02020603050405020304" pitchFamily="18" charset="0"/>
                <a:cs typeface="Arial" panose="020B0604020202020204" pitchFamily="34" charset="0"/>
              </a:rPr>
              <a:t>(Pastoral Ministry, p. 275).</a:t>
            </a:r>
            <a:r>
              <a:rPr lang="en-US" sz="1600" dirty="0">
                <a:solidFill>
                  <a:schemeClr val="tx1"/>
                </a:solidFill>
                <a:ea typeface="Times New Roman" panose="02020603050405020304" pitchFamily="18" charset="0"/>
                <a:cs typeface="Arial" panose="020B0604020202020204" pitchFamily="34" charset="0"/>
              </a:rPr>
              <a:t> </a:t>
            </a:r>
            <a:endParaRPr lang="fr-FR" sz="1600" dirty="0">
              <a:solidFill>
                <a:schemeClr val="tx1"/>
              </a:solidFill>
            </a:endParaRPr>
          </a:p>
        </p:txBody>
      </p:sp>
      <p:grpSp>
        <p:nvGrpSpPr>
          <p:cNvPr id="6" name="Groupe 5"/>
          <p:cNvGrpSpPr/>
          <p:nvPr/>
        </p:nvGrpSpPr>
        <p:grpSpPr>
          <a:xfrm>
            <a:off x="833078" y="2123309"/>
            <a:ext cx="3651835" cy="2044707"/>
            <a:chOff x="330200" y="2699656"/>
            <a:chExt cx="4185129" cy="1436917"/>
          </a:xfrm>
        </p:grpSpPr>
        <p:sp>
          <p:nvSpPr>
            <p:cNvPr id="7" name="Rectangle à coins arrondis 6"/>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703514" y="3027513"/>
              <a:ext cx="3811815" cy="670498"/>
            </a:xfrm>
            <a:prstGeom prst="rect">
              <a:avLst/>
            </a:prstGeom>
            <a:noFill/>
          </p:spPr>
          <p:txBody>
            <a:bodyPr wrap="square" rtlCol="0">
              <a:spAutoFit/>
            </a:bodyPr>
            <a:lstStyle/>
            <a:p>
              <a:r>
                <a:rPr lang="en-US" sz="2800" b="1" dirty="0">
                  <a:solidFill>
                    <a:schemeClr val="bg1"/>
                  </a:solidFill>
                </a:rPr>
                <a:t>We need to </a:t>
              </a:r>
            </a:p>
            <a:p>
              <a:r>
                <a:rPr lang="en-US" sz="2800" b="1" dirty="0">
                  <a:solidFill>
                    <a:schemeClr val="bg1"/>
                  </a:solidFill>
                </a:rPr>
                <a:t>save the youth</a:t>
              </a:r>
              <a:endParaRPr lang="fr-FR" sz="2800" dirty="0">
                <a:solidFill>
                  <a:schemeClr val="bg1"/>
                </a:solidFill>
              </a:endParaRPr>
            </a:p>
          </p:txBody>
        </p:sp>
      </p:grpSp>
      <p:pic>
        <p:nvPicPr>
          <p:cNvPr id="10" name="Picture 9">
            <a:extLst>
              <a:ext uri="{FF2B5EF4-FFF2-40B4-BE49-F238E27FC236}">
                <a16:creationId xmlns:a16="http://schemas.microsoft.com/office/drawing/2014/main" id="{53C101E9-2407-3144-B5AE-437E91BC633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6369502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39800" y="161926"/>
            <a:ext cx="9149862" cy="984704"/>
          </a:xfrm>
        </p:spPr>
        <p:txBody>
          <a:bodyPr>
            <a:normAutofit/>
          </a:bodyPr>
          <a:lstStyle/>
          <a:p>
            <a:pPr algn="ctr"/>
            <a:r>
              <a:rPr lang="en-US" sz="4800" b="1" dirty="0">
                <a:solidFill>
                  <a:schemeClr val="accent1"/>
                </a:solidFill>
              </a:rPr>
              <a:t>THE YOUTH ENVIRONMENT</a:t>
            </a:r>
          </a:p>
        </p:txBody>
      </p:sp>
      <p:sp>
        <p:nvSpPr>
          <p:cNvPr id="3" name="Rectangle 2"/>
          <p:cNvSpPr/>
          <p:nvPr/>
        </p:nvSpPr>
        <p:spPr>
          <a:xfrm>
            <a:off x="504372" y="1370475"/>
            <a:ext cx="9368833" cy="3033266"/>
          </a:xfrm>
          <a:prstGeom prst="rect">
            <a:avLst/>
          </a:prstGeom>
        </p:spPr>
        <p:txBody>
          <a:bodyPr wrap="square">
            <a:spAutoFit/>
          </a:bodyPr>
          <a:lstStyle/>
          <a:p>
            <a:pPr>
              <a:spcAft>
                <a:spcPts val="0"/>
              </a:spcAft>
            </a:pPr>
            <a:r>
              <a:rPr lang="en-US" sz="3200" b="1" dirty="0">
                <a:ea typeface="Times New Roman" panose="02020603050405020304" pitchFamily="18" charset="0"/>
                <a:cs typeface="Arial" panose="020B0604020202020204" pitchFamily="34" charset="0"/>
              </a:rPr>
              <a:t>The social climate in which they are immersed affect :</a:t>
            </a:r>
          </a:p>
          <a:p>
            <a:pPr marL="285750" indent="-285750">
              <a:lnSpc>
                <a:spcPct val="115000"/>
              </a:lnSpc>
              <a:spcAft>
                <a:spcPts val="0"/>
              </a:spcAft>
              <a:buFont typeface="Arial" panose="020B0604020202020204" pitchFamily="34" charset="0"/>
              <a:buChar char="•"/>
            </a:pPr>
            <a:r>
              <a:rPr lang="en-US" sz="2800" dirty="0">
                <a:ea typeface="Times New Roman" panose="02020603050405020304" pitchFamily="18" charset="0"/>
                <a:cs typeface="Arial" panose="020B0604020202020204" pitchFamily="34" charset="0"/>
              </a:rPr>
              <a:t>Their desires,</a:t>
            </a:r>
          </a:p>
          <a:p>
            <a:pPr marL="285750" indent="-285750">
              <a:lnSpc>
                <a:spcPct val="115000"/>
              </a:lnSpc>
              <a:spcAft>
                <a:spcPts val="0"/>
              </a:spcAft>
              <a:buFont typeface="Arial" panose="020B0604020202020204" pitchFamily="34" charset="0"/>
              <a:buChar char="•"/>
            </a:pPr>
            <a:r>
              <a:rPr lang="en-US" sz="2800" dirty="0">
                <a:ea typeface="Times New Roman" panose="02020603050405020304" pitchFamily="18" charset="0"/>
                <a:cs typeface="Arial" panose="020B0604020202020204" pitchFamily="34" charset="0"/>
              </a:rPr>
              <a:t>Their needs, </a:t>
            </a:r>
          </a:p>
          <a:p>
            <a:pPr marL="285750" indent="-285750">
              <a:lnSpc>
                <a:spcPct val="115000"/>
              </a:lnSpc>
              <a:spcAft>
                <a:spcPts val="0"/>
              </a:spcAft>
              <a:buFont typeface="Arial" panose="020B0604020202020204" pitchFamily="34" charset="0"/>
              <a:buChar char="•"/>
            </a:pPr>
            <a:r>
              <a:rPr lang="en-US" sz="2800" dirty="0">
                <a:ea typeface="Times New Roman" panose="02020603050405020304" pitchFamily="18" charset="0"/>
                <a:cs typeface="Arial" panose="020B0604020202020204" pitchFamily="34" charset="0"/>
              </a:rPr>
              <a:t>Their sensibilities, way of dressing, appearance, understanding of spiritual life.</a:t>
            </a:r>
          </a:p>
          <a:p>
            <a:pPr marL="285750" indent="-285750">
              <a:lnSpc>
                <a:spcPct val="115000"/>
              </a:lnSpc>
              <a:spcAft>
                <a:spcPts val="0"/>
              </a:spcAft>
              <a:buFont typeface="Arial" panose="020B0604020202020204" pitchFamily="34" charset="0"/>
              <a:buChar char="•"/>
            </a:pPr>
            <a:r>
              <a:rPr lang="en-US" sz="2800" dirty="0">
                <a:ea typeface="Times New Roman" panose="02020603050405020304" pitchFamily="18" charset="0"/>
                <a:cs typeface="Arial" panose="020B0604020202020204" pitchFamily="34" charset="0"/>
              </a:rPr>
              <a:t>Identity in conformity to the world around them.</a:t>
            </a:r>
            <a:endParaRPr lang="fr-FR" sz="2800" dirty="0">
              <a:effectLst/>
              <a:ea typeface="Times New Roman" panose="02020603050405020304" pitchFamily="18" charset="0"/>
            </a:endParaRPr>
          </a:p>
        </p:txBody>
      </p:sp>
      <p:pic>
        <p:nvPicPr>
          <p:cNvPr id="5" name="Picture 4">
            <a:extLst>
              <a:ext uri="{FF2B5EF4-FFF2-40B4-BE49-F238E27FC236}">
                <a16:creationId xmlns:a16="http://schemas.microsoft.com/office/drawing/2014/main" id="{262DB4F1-F429-B549-862A-FFEB56B575F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436126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66038" y="2151519"/>
            <a:ext cx="9207167" cy="1815882"/>
          </a:xfrm>
          <a:prstGeom prst="rect">
            <a:avLst/>
          </a:prstGeom>
        </p:spPr>
        <p:txBody>
          <a:bodyPr wrap="square">
            <a:spAutoFit/>
          </a:bodyPr>
          <a:lstStyle/>
          <a:p>
            <a:pPr marL="457200" indent="-457200">
              <a:buFont typeface="Arial" panose="020B0604020202020204" pitchFamily="34" charset="0"/>
              <a:buChar char="•"/>
            </a:pPr>
            <a:r>
              <a:rPr lang="en-US" sz="2800" dirty="0">
                <a:ea typeface="Times New Roman" panose="02020603050405020304" pitchFamily="18" charset="0"/>
                <a:cs typeface="Arial" panose="020B0604020202020204" pitchFamily="34" charset="0"/>
              </a:rPr>
              <a:t>They live in a world different from that of adults.</a:t>
            </a:r>
          </a:p>
          <a:p>
            <a:pPr marL="457200" indent="-457200">
              <a:buFont typeface="Arial" panose="020B0604020202020204" pitchFamily="34" charset="0"/>
              <a:buChar char="•"/>
            </a:pPr>
            <a:r>
              <a:rPr lang="en-US" sz="2800" dirty="0">
                <a:ea typeface="Times New Roman" panose="02020603050405020304" pitchFamily="18" charset="0"/>
                <a:cs typeface="Arial" panose="020B0604020202020204" pitchFamily="34" charset="0"/>
              </a:rPr>
              <a:t>They feel of not being taken in consideration by the church</a:t>
            </a:r>
          </a:p>
          <a:p>
            <a:pPr marL="457200" indent="-457200">
              <a:buFont typeface="Arial" panose="020B0604020202020204" pitchFamily="34" charset="0"/>
              <a:buChar char="•"/>
            </a:pPr>
            <a:r>
              <a:rPr lang="en-US" sz="2800" dirty="0">
                <a:ea typeface="Times New Roman" panose="02020603050405020304" pitchFamily="18" charset="0"/>
                <a:cs typeface="Arial" panose="020B0604020202020204" pitchFamily="34" charset="0"/>
              </a:rPr>
              <a:t>They isolating themselves</a:t>
            </a:r>
          </a:p>
          <a:p>
            <a:pPr marL="457200" indent="-457200">
              <a:buFont typeface="Arial" panose="020B0604020202020204" pitchFamily="34" charset="0"/>
              <a:buChar char="•"/>
            </a:pPr>
            <a:r>
              <a:rPr lang="en-US" sz="2800" dirty="0">
                <a:ea typeface="Times New Roman" panose="02020603050405020304" pitchFamily="18" charset="0"/>
                <a:cs typeface="Arial" panose="020B0604020202020204" pitchFamily="34" charset="0"/>
              </a:rPr>
              <a:t>They critique the programs, music etc.</a:t>
            </a:r>
            <a:endParaRPr lang="fr-FR" sz="2800" dirty="0"/>
          </a:p>
        </p:txBody>
      </p:sp>
      <p:sp>
        <p:nvSpPr>
          <p:cNvPr id="4" name="ZoneTexte 3"/>
          <p:cNvSpPr txBox="1"/>
          <p:nvPr/>
        </p:nvSpPr>
        <p:spPr>
          <a:xfrm>
            <a:off x="638629" y="1325909"/>
            <a:ext cx="9753599" cy="646331"/>
          </a:xfrm>
          <a:prstGeom prst="rect">
            <a:avLst/>
          </a:prstGeom>
          <a:noFill/>
        </p:spPr>
        <p:txBody>
          <a:bodyPr wrap="square" rtlCol="0">
            <a:spAutoFit/>
          </a:bodyPr>
          <a:lstStyle/>
          <a:p>
            <a:r>
              <a:rPr lang="en-US" sz="3600" b="1" dirty="0"/>
              <a:t>Environmental impact of the on the youth : </a:t>
            </a:r>
          </a:p>
        </p:txBody>
      </p:sp>
      <p:sp>
        <p:nvSpPr>
          <p:cNvPr id="9" name="Titre 1"/>
          <p:cNvSpPr>
            <a:spLocks noGrp="1"/>
          </p:cNvSpPr>
          <p:nvPr>
            <p:ph type="title"/>
          </p:nvPr>
        </p:nvSpPr>
        <p:spPr>
          <a:xfrm>
            <a:off x="522514" y="161926"/>
            <a:ext cx="9567148" cy="984704"/>
          </a:xfrm>
        </p:spPr>
        <p:txBody>
          <a:bodyPr>
            <a:normAutofit/>
          </a:bodyPr>
          <a:lstStyle/>
          <a:p>
            <a:pPr algn="ctr"/>
            <a:r>
              <a:rPr lang="en-US" sz="4800" b="1" dirty="0">
                <a:solidFill>
                  <a:schemeClr val="accent1"/>
                </a:solidFill>
              </a:rPr>
              <a:t>THE YOUTH ENVIRONMENT </a:t>
            </a:r>
            <a:r>
              <a:rPr lang="en-US" sz="3600" b="1" dirty="0">
                <a:solidFill>
                  <a:schemeClr val="accent1"/>
                </a:solidFill>
              </a:rPr>
              <a:t>(</a:t>
            </a:r>
            <a:r>
              <a:rPr lang="en-US" sz="3600" b="1" dirty="0" err="1">
                <a:solidFill>
                  <a:schemeClr val="accent1"/>
                </a:solidFill>
              </a:rPr>
              <a:t>cont</a:t>
            </a:r>
            <a:r>
              <a:rPr lang="en-US" sz="3600" b="1" dirty="0">
                <a:solidFill>
                  <a:schemeClr val="accent1"/>
                </a:solidFill>
              </a:rPr>
              <a:t>)</a:t>
            </a:r>
            <a:endParaRPr lang="en-US" sz="4800" b="1" dirty="0">
              <a:solidFill>
                <a:schemeClr val="accent1"/>
              </a:solidFill>
            </a:endParaRPr>
          </a:p>
        </p:txBody>
      </p:sp>
      <p:pic>
        <p:nvPicPr>
          <p:cNvPr id="6" name="Picture 5">
            <a:extLst>
              <a:ext uri="{FF2B5EF4-FFF2-40B4-BE49-F238E27FC236}">
                <a16:creationId xmlns:a16="http://schemas.microsoft.com/office/drawing/2014/main" id="{830F0BBD-F2AA-7643-A35A-94BCA0A91E9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200249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Image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09494" y="1601726"/>
            <a:ext cx="4467293" cy="3623417"/>
          </a:xfrm>
          <a:prstGeom prst="rect">
            <a:avLst/>
          </a:prstGeom>
        </p:spPr>
      </p:pic>
      <p:sp>
        <p:nvSpPr>
          <p:cNvPr id="2" name="Titre 1"/>
          <p:cNvSpPr>
            <a:spLocks noGrp="1"/>
          </p:cNvSpPr>
          <p:nvPr>
            <p:ph type="title"/>
          </p:nvPr>
        </p:nvSpPr>
        <p:spPr>
          <a:xfrm>
            <a:off x="1006997" y="310494"/>
            <a:ext cx="8804783" cy="837768"/>
          </a:xfrm>
        </p:spPr>
        <p:txBody>
          <a:bodyPr>
            <a:noAutofit/>
          </a:bodyPr>
          <a:lstStyle/>
          <a:p>
            <a:pPr algn="ctr"/>
            <a:r>
              <a:rPr lang="en-US" sz="3600" b="1" dirty="0">
                <a:solidFill>
                  <a:schemeClr val="accent1"/>
                </a:solidFill>
              </a:rPr>
              <a:t>SOURCES OF INFLUENCE ON THE YOUTH</a:t>
            </a:r>
          </a:p>
        </p:txBody>
      </p:sp>
      <p:grpSp>
        <p:nvGrpSpPr>
          <p:cNvPr id="14" name="Groupe 13"/>
          <p:cNvGrpSpPr/>
          <p:nvPr/>
        </p:nvGrpSpPr>
        <p:grpSpPr>
          <a:xfrm rot="20063330">
            <a:off x="3905311" y="1515060"/>
            <a:ext cx="1993590" cy="840074"/>
            <a:chOff x="4643044" y="1509025"/>
            <a:chExt cx="1753860" cy="785887"/>
          </a:xfrm>
        </p:grpSpPr>
        <p:sp>
          <p:nvSpPr>
            <p:cNvPr id="6" name="Flèche droite 5"/>
            <p:cNvSpPr/>
            <p:nvPr/>
          </p:nvSpPr>
          <p:spPr>
            <a:xfrm rot="1928752">
              <a:off x="4643044" y="1509025"/>
              <a:ext cx="1753860" cy="785887"/>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1" name="ZoneTexte 10"/>
            <p:cNvSpPr txBox="1"/>
            <p:nvPr/>
          </p:nvSpPr>
          <p:spPr>
            <a:xfrm rot="1939138">
              <a:off x="4834990" y="1633032"/>
              <a:ext cx="1278113" cy="461665"/>
            </a:xfrm>
            <a:prstGeom prst="rect">
              <a:avLst/>
            </a:prstGeom>
            <a:noFill/>
          </p:spPr>
          <p:txBody>
            <a:bodyPr wrap="square" rtlCol="0">
              <a:spAutoFit/>
            </a:bodyPr>
            <a:lstStyle/>
            <a:p>
              <a:r>
                <a:rPr lang="en-US" sz="2400" b="1" dirty="0">
                  <a:solidFill>
                    <a:schemeClr val="bg1"/>
                  </a:solidFill>
                  <a:latin typeface="Rockwell" panose="02060603020205020403" pitchFamily="18" charset="0"/>
                </a:rPr>
                <a:t>Family</a:t>
              </a:r>
            </a:p>
          </p:txBody>
        </p:sp>
      </p:grpSp>
      <p:grpSp>
        <p:nvGrpSpPr>
          <p:cNvPr id="25" name="Groupe 24"/>
          <p:cNvGrpSpPr/>
          <p:nvPr/>
        </p:nvGrpSpPr>
        <p:grpSpPr>
          <a:xfrm rot="19943376">
            <a:off x="3599585" y="2453909"/>
            <a:ext cx="2176793" cy="854184"/>
            <a:chOff x="3826524" y="2077774"/>
            <a:chExt cx="2176793" cy="854184"/>
          </a:xfrm>
        </p:grpSpPr>
        <p:sp>
          <p:nvSpPr>
            <p:cNvPr id="16" name="Flèche droite 15"/>
            <p:cNvSpPr/>
            <p:nvPr/>
          </p:nvSpPr>
          <p:spPr>
            <a:xfrm rot="2238571">
              <a:off x="3826524" y="2077774"/>
              <a:ext cx="2176793" cy="854184"/>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7" name="ZoneTexte 16"/>
            <p:cNvSpPr txBox="1"/>
            <p:nvPr/>
          </p:nvSpPr>
          <p:spPr>
            <a:xfrm rot="2248957">
              <a:off x="3830610" y="2240002"/>
              <a:ext cx="2094734" cy="461665"/>
            </a:xfrm>
            <a:prstGeom prst="rect">
              <a:avLst/>
            </a:prstGeom>
            <a:noFill/>
          </p:spPr>
          <p:txBody>
            <a:bodyPr wrap="square" rtlCol="0">
              <a:spAutoFit/>
            </a:bodyPr>
            <a:lstStyle/>
            <a:p>
              <a:r>
                <a:rPr lang="en-US" sz="2400" b="1" dirty="0">
                  <a:solidFill>
                    <a:schemeClr val="bg1"/>
                  </a:solidFill>
                  <a:latin typeface="Rockwell" panose="02060603020205020403" pitchFamily="18" charset="0"/>
                </a:rPr>
                <a:t>Community</a:t>
              </a:r>
            </a:p>
          </p:txBody>
        </p:sp>
      </p:grpSp>
      <p:grpSp>
        <p:nvGrpSpPr>
          <p:cNvPr id="24" name="Groupe 23"/>
          <p:cNvGrpSpPr/>
          <p:nvPr/>
        </p:nvGrpSpPr>
        <p:grpSpPr>
          <a:xfrm>
            <a:off x="3743233" y="3425153"/>
            <a:ext cx="1975721" cy="873887"/>
            <a:chOff x="3700121" y="3336857"/>
            <a:chExt cx="1975721" cy="918297"/>
          </a:xfrm>
        </p:grpSpPr>
        <p:sp>
          <p:nvSpPr>
            <p:cNvPr id="19" name="Flèche droite 18"/>
            <p:cNvSpPr/>
            <p:nvPr/>
          </p:nvSpPr>
          <p:spPr>
            <a:xfrm rot="21584702">
              <a:off x="3700121" y="3336857"/>
              <a:ext cx="1975721" cy="918297"/>
            </a:xfrm>
            <a:prstGeom prst="rightArrow">
              <a:avLst/>
            </a:prstGeom>
            <a:solidFill>
              <a:schemeClr val="accent6">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0" name="ZoneTexte 19"/>
            <p:cNvSpPr txBox="1"/>
            <p:nvPr/>
          </p:nvSpPr>
          <p:spPr>
            <a:xfrm rot="21595088">
              <a:off x="3900545" y="3555304"/>
              <a:ext cx="1439793" cy="461665"/>
            </a:xfrm>
            <a:prstGeom prst="rect">
              <a:avLst/>
            </a:prstGeom>
            <a:noFill/>
          </p:spPr>
          <p:txBody>
            <a:bodyPr wrap="square" rtlCol="0">
              <a:spAutoFit/>
            </a:bodyPr>
            <a:lstStyle/>
            <a:p>
              <a:r>
                <a:rPr lang="en-US" sz="2400" b="1" dirty="0">
                  <a:solidFill>
                    <a:schemeClr val="bg1"/>
                  </a:solidFill>
                  <a:latin typeface="Rockwell" panose="02060603020205020403" pitchFamily="18" charset="0"/>
                </a:rPr>
                <a:t>School</a:t>
              </a:r>
            </a:p>
          </p:txBody>
        </p:sp>
      </p:grpSp>
      <p:grpSp>
        <p:nvGrpSpPr>
          <p:cNvPr id="21" name="Groupe 20"/>
          <p:cNvGrpSpPr/>
          <p:nvPr/>
        </p:nvGrpSpPr>
        <p:grpSpPr>
          <a:xfrm rot="18142459">
            <a:off x="3820038" y="4553359"/>
            <a:ext cx="2215226" cy="926481"/>
            <a:chOff x="4643044" y="1509025"/>
            <a:chExt cx="1753860" cy="785887"/>
          </a:xfrm>
        </p:grpSpPr>
        <p:sp>
          <p:nvSpPr>
            <p:cNvPr id="22" name="Flèche droite 21"/>
            <p:cNvSpPr/>
            <p:nvPr/>
          </p:nvSpPr>
          <p:spPr>
            <a:xfrm rot="1928752">
              <a:off x="4643044" y="1509025"/>
              <a:ext cx="1753860" cy="785887"/>
            </a:xfrm>
            <a:prstGeom prst="rightArrow">
              <a:avLst/>
            </a:prstGeom>
            <a:solidFill>
              <a:schemeClr val="accent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3" name="ZoneTexte 22"/>
            <p:cNvSpPr txBox="1"/>
            <p:nvPr/>
          </p:nvSpPr>
          <p:spPr>
            <a:xfrm rot="1939138">
              <a:off x="4674304" y="1651201"/>
              <a:ext cx="1644965" cy="461665"/>
            </a:xfrm>
            <a:prstGeom prst="rect">
              <a:avLst/>
            </a:prstGeom>
            <a:noFill/>
          </p:spPr>
          <p:txBody>
            <a:bodyPr wrap="square" rtlCol="0">
              <a:spAutoFit/>
            </a:bodyPr>
            <a:lstStyle/>
            <a:p>
              <a:r>
                <a:rPr lang="en-US" sz="2400" b="1" dirty="0">
                  <a:solidFill>
                    <a:schemeClr val="bg1"/>
                  </a:solidFill>
                  <a:latin typeface="Rockwell" panose="02060603020205020403" pitchFamily="18" charset="0"/>
                </a:rPr>
                <a:t>Mass Media</a:t>
              </a:r>
            </a:p>
          </p:txBody>
        </p:sp>
      </p:grpSp>
      <p:cxnSp>
        <p:nvCxnSpPr>
          <p:cNvPr id="30" name="Connecteur droit avec flèche 29"/>
          <p:cNvCxnSpPr/>
          <p:nvPr/>
        </p:nvCxnSpPr>
        <p:spPr>
          <a:xfrm>
            <a:off x="2811961" y="1796966"/>
            <a:ext cx="650667"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34" name="ZoneTexte 33"/>
          <p:cNvSpPr txBox="1"/>
          <p:nvPr/>
        </p:nvSpPr>
        <p:spPr>
          <a:xfrm>
            <a:off x="244629" y="1419256"/>
            <a:ext cx="2484477" cy="707886"/>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marL="285750" indent="-285750">
              <a:buFont typeface="Arial" panose="020B0604020202020204" pitchFamily="34" charset="0"/>
              <a:buChar char="•"/>
            </a:pPr>
            <a:r>
              <a:rPr lang="en-US" sz="2000" dirty="0"/>
              <a:t>Train given</a:t>
            </a:r>
          </a:p>
          <a:p>
            <a:pPr marL="285750" indent="-285750">
              <a:buFont typeface="Arial" panose="020B0604020202020204" pitchFamily="34" charset="0"/>
              <a:buChar char="•"/>
            </a:pPr>
            <a:r>
              <a:rPr lang="en-US" sz="2000" dirty="0"/>
              <a:t>Life at home</a:t>
            </a:r>
          </a:p>
        </p:txBody>
      </p:sp>
      <p:sp>
        <p:nvSpPr>
          <p:cNvPr id="35" name="ZoneTexte 34"/>
          <p:cNvSpPr txBox="1"/>
          <p:nvPr/>
        </p:nvSpPr>
        <p:spPr>
          <a:xfrm>
            <a:off x="244630" y="2378924"/>
            <a:ext cx="2484477" cy="707886"/>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marL="285750" indent="-285750">
              <a:buFont typeface="Arial" panose="020B0604020202020204" pitchFamily="34" charset="0"/>
              <a:buChar char="•"/>
            </a:pPr>
            <a:r>
              <a:rPr lang="en-US" sz="2000" dirty="0"/>
              <a:t>Neighborhood</a:t>
            </a:r>
          </a:p>
          <a:p>
            <a:pPr marL="285750" indent="-285750">
              <a:buFont typeface="Arial" panose="020B0604020202020204" pitchFamily="34" charset="0"/>
              <a:buChar char="•"/>
            </a:pPr>
            <a:r>
              <a:rPr lang="en-US" sz="2000" dirty="0"/>
              <a:t>Friends</a:t>
            </a:r>
          </a:p>
        </p:txBody>
      </p:sp>
      <p:sp>
        <p:nvSpPr>
          <p:cNvPr id="36" name="ZoneTexte 35"/>
          <p:cNvSpPr txBox="1"/>
          <p:nvPr/>
        </p:nvSpPr>
        <p:spPr>
          <a:xfrm>
            <a:off x="236656" y="3355684"/>
            <a:ext cx="2492451" cy="1015663"/>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marL="285750" indent="-285750">
              <a:buFont typeface="Arial" panose="020B0604020202020204" pitchFamily="34" charset="0"/>
              <a:buChar char="•"/>
            </a:pPr>
            <a:r>
              <a:rPr lang="en-US" sz="2000" dirty="0"/>
              <a:t>Teachers</a:t>
            </a:r>
          </a:p>
          <a:p>
            <a:pPr marL="285750" indent="-285750">
              <a:buFont typeface="Arial" panose="020B0604020202020204" pitchFamily="34" charset="0"/>
              <a:buChar char="•"/>
            </a:pPr>
            <a:r>
              <a:rPr lang="en-US" sz="2000" dirty="0"/>
              <a:t>School mates</a:t>
            </a:r>
          </a:p>
          <a:p>
            <a:pPr marL="285750" indent="-285750">
              <a:buFont typeface="Arial" panose="020B0604020202020204" pitchFamily="34" charset="0"/>
              <a:buChar char="•"/>
            </a:pPr>
            <a:r>
              <a:rPr lang="en-US" sz="2000" dirty="0"/>
              <a:t>School programs</a:t>
            </a:r>
          </a:p>
        </p:txBody>
      </p:sp>
      <p:sp>
        <p:nvSpPr>
          <p:cNvPr id="37" name="ZoneTexte 36"/>
          <p:cNvSpPr txBox="1"/>
          <p:nvPr/>
        </p:nvSpPr>
        <p:spPr>
          <a:xfrm>
            <a:off x="4771307" y="5393990"/>
            <a:ext cx="2927346" cy="1323439"/>
          </a:xfrm>
          <a:prstGeom prst="rect">
            <a:avLst/>
          </a:prstGeom>
        </p:spPr>
        <p:style>
          <a:lnRef idx="3">
            <a:schemeClr val="lt1"/>
          </a:lnRef>
          <a:fillRef idx="1">
            <a:schemeClr val="dk1"/>
          </a:fillRef>
          <a:effectRef idx="1">
            <a:schemeClr val="dk1"/>
          </a:effectRef>
          <a:fontRef idx="minor">
            <a:schemeClr val="lt1"/>
          </a:fontRef>
        </p:style>
        <p:txBody>
          <a:bodyPr wrap="square" rtlCol="0">
            <a:spAutoFit/>
          </a:bodyPr>
          <a:lstStyle/>
          <a:p>
            <a:pPr marL="285750" indent="-285750">
              <a:buFont typeface="Arial" panose="020B0604020202020204" pitchFamily="34" charset="0"/>
              <a:buChar char="•"/>
            </a:pPr>
            <a:r>
              <a:rPr lang="en-US" sz="2000" dirty="0"/>
              <a:t>TV</a:t>
            </a:r>
          </a:p>
          <a:p>
            <a:pPr marL="285750" indent="-285750">
              <a:buFont typeface="Arial" panose="020B0604020202020204" pitchFamily="34" charset="0"/>
              <a:buChar char="•"/>
            </a:pPr>
            <a:r>
              <a:rPr lang="en-US" sz="2000" dirty="0"/>
              <a:t>Internets</a:t>
            </a:r>
          </a:p>
          <a:p>
            <a:pPr marL="285750" indent="-285750">
              <a:buFont typeface="Arial" panose="020B0604020202020204" pitchFamily="34" charset="0"/>
              <a:buChar char="•"/>
            </a:pPr>
            <a:r>
              <a:rPr lang="en-US" sz="2000" dirty="0"/>
              <a:t>Social medias</a:t>
            </a:r>
          </a:p>
          <a:p>
            <a:pPr marL="285750" indent="-285750">
              <a:buFont typeface="Arial" panose="020B0604020202020204" pitchFamily="34" charset="0"/>
              <a:buChar char="•"/>
            </a:pPr>
            <a:r>
              <a:rPr lang="en-US" sz="2000" dirty="0"/>
              <a:t>Play stations </a:t>
            </a:r>
            <a:r>
              <a:rPr lang="en-US" sz="2000" dirty="0" err="1"/>
              <a:t>etc</a:t>
            </a:r>
            <a:r>
              <a:rPr lang="en-US" sz="2000" dirty="0"/>
              <a:t>…</a:t>
            </a:r>
          </a:p>
        </p:txBody>
      </p:sp>
      <p:cxnSp>
        <p:nvCxnSpPr>
          <p:cNvPr id="38" name="Connecteur droit avec flèche 37"/>
          <p:cNvCxnSpPr/>
          <p:nvPr/>
        </p:nvCxnSpPr>
        <p:spPr>
          <a:xfrm>
            <a:off x="2805263" y="2748405"/>
            <a:ext cx="737925" cy="0"/>
          </a:xfrm>
          <a:prstGeom prst="straightConnector1">
            <a:avLst/>
          </a:prstGeom>
          <a:ln w="762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0" name="Connecteur droit avec flèche 39"/>
          <p:cNvCxnSpPr/>
          <p:nvPr/>
        </p:nvCxnSpPr>
        <p:spPr>
          <a:xfrm rot="21472302">
            <a:off x="2811737" y="3914567"/>
            <a:ext cx="888749" cy="4397"/>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42" name="Connecteur droit avec flèche 41"/>
          <p:cNvCxnSpPr/>
          <p:nvPr/>
        </p:nvCxnSpPr>
        <p:spPr>
          <a:xfrm>
            <a:off x="4277558" y="5649822"/>
            <a:ext cx="377344" cy="159323"/>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pic>
        <p:nvPicPr>
          <p:cNvPr id="26" name="Picture 25">
            <a:extLst>
              <a:ext uri="{FF2B5EF4-FFF2-40B4-BE49-F238E27FC236}">
                <a16:creationId xmlns:a16="http://schemas.microsoft.com/office/drawing/2014/main" id="{06EBAF78-49F2-4241-9F1B-B4568E3F569F}"/>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1978465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additive="base">
                                        <p:cTn id="7" dur="500" fill="hold"/>
                                        <p:tgtEl>
                                          <p:spTgt spid="14"/>
                                        </p:tgtEl>
                                        <p:attrNameLst>
                                          <p:attrName>ppt_x</p:attrName>
                                        </p:attrNameLst>
                                      </p:cBhvr>
                                      <p:tavLst>
                                        <p:tav tm="0">
                                          <p:val>
                                            <p:strVal val="#ppt_x"/>
                                          </p:val>
                                        </p:tav>
                                        <p:tav tm="100000">
                                          <p:val>
                                            <p:strVal val="#ppt_x"/>
                                          </p:val>
                                        </p:tav>
                                      </p:tavLst>
                                    </p:anim>
                                    <p:anim calcmode="lin" valueType="num">
                                      <p:cBhvr additive="base">
                                        <p:cTn id="8"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0" presetClass="entr" presetSubtype="0" fill="hold" grpId="0" nodeType="clickEffect">
                                  <p:stCondLst>
                                    <p:cond delay="0"/>
                                  </p:stCondLst>
                                  <p:childTnLst>
                                    <p:set>
                                      <p:cBhvr>
                                        <p:cTn id="12" dur="1" fill="hold">
                                          <p:stCondLst>
                                            <p:cond delay="0"/>
                                          </p:stCondLst>
                                        </p:cTn>
                                        <p:tgtEl>
                                          <p:spTgt spid="34"/>
                                        </p:tgtEl>
                                        <p:attrNameLst>
                                          <p:attrName>style.visibility</p:attrName>
                                        </p:attrNameLst>
                                      </p:cBhvr>
                                      <p:to>
                                        <p:strVal val="visible"/>
                                      </p:to>
                                    </p:set>
                                    <p:animEffect transition="in" filter="fade">
                                      <p:cBhvr>
                                        <p:cTn id="13" dur="500"/>
                                        <p:tgtEl>
                                          <p:spTgt spid="34"/>
                                        </p:tgtEl>
                                      </p:cBhvr>
                                    </p:animEffect>
                                  </p:childTnLst>
                                </p:cTn>
                              </p:par>
                              <p:par>
                                <p:cTn id="14" presetID="10" presetClass="entr" presetSubtype="0" fill="hold" nodeType="withEffect">
                                  <p:stCondLst>
                                    <p:cond delay="0"/>
                                  </p:stCondLst>
                                  <p:childTnLst>
                                    <p:set>
                                      <p:cBhvr>
                                        <p:cTn id="15" dur="1" fill="hold">
                                          <p:stCondLst>
                                            <p:cond delay="0"/>
                                          </p:stCondLst>
                                        </p:cTn>
                                        <p:tgtEl>
                                          <p:spTgt spid="30"/>
                                        </p:tgtEl>
                                        <p:attrNameLst>
                                          <p:attrName>style.visibility</p:attrName>
                                        </p:attrNameLst>
                                      </p:cBhvr>
                                      <p:to>
                                        <p:strVal val="visible"/>
                                      </p:to>
                                    </p:set>
                                    <p:animEffect transition="in" filter="fade">
                                      <p:cBhvr>
                                        <p:cTn id="16" dur="500"/>
                                        <p:tgtEl>
                                          <p:spTgt spid="30"/>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25"/>
                                        </p:tgtEl>
                                        <p:attrNameLst>
                                          <p:attrName>style.visibility</p:attrName>
                                        </p:attrNameLst>
                                      </p:cBhvr>
                                      <p:to>
                                        <p:strVal val="visible"/>
                                      </p:to>
                                    </p:set>
                                    <p:animEffect transition="in" filter="fade">
                                      <p:cBhvr>
                                        <p:cTn id="21" dur="1000"/>
                                        <p:tgtEl>
                                          <p:spTgt spid="25"/>
                                        </p:tgtEl>
                                      </p:cBhvr>
                                    </p:animEffect>
                                    <p:anim calcmode="lin" valueType="num">
                                      <p:cBhvr>
                                        <p:cTn id="22" dur="1000" fill="hold"/>
                                        <p:tgtEl>
                                          <p:spTgt spid="25"/>
                                        </p:tgtEl>
                                        <p:attrNameLst>
                                          <p:attrName>ppt_x</p:attrName>
                                        </p:attrNameLst>
                                      </p:cBhvr>
                                      <p:tavLst>
                                        <p:tav tm="0">
                                          <p:val>
                                            <p:strVal val="#ppt_x"/>
                                          </p:val>
                                        </p:tav>
                                        <p:tav tm="100000">
                                          <p:val>
                                            <p:strVal val="#ppt_x"/>
                                          </p:val>
                                        </p:tav>
                                      </p:tavLst>
                                    </p:anim>
                                    <p:anim calcmode="lin" valueType="num">
                                      <p:cBhvr>
                                        <p:cTn id="23" dur="1000" fill="hold"/>
                                        <p:tgtEl>
                                          <p:spTgt spid="25"/>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5"/>
                                        </p:tgtEl>
                                        <p:attrNameLst>
                                          <p:attrName>style.visibility</p:attrName>
                                        </p:attrNameLst>
                                      </p:cBhvr>
                                      <p:to>
                                        <p:strVal val="visible"/>
                                      </p:to>
                                    </p:set>
                                    <p:animEffect transition="in" filter="fade">
                                      <p:cBhvr>
                                        <p:cTn id="28" dur="500"/>
                                        <p:tgtEl>
                                          <p:spTgt spid="35"/>
                                        </p:tgtEl>
                                      </p:cBhvr>
                                    </p:animEffect>
                                  </p:childTnLst>
                                </p:cTn>
                              </p:par>
                              <p:par>
                                <p:cTn id="29" presetID="10" presetClass="entr" presetSubtype="0" fill="hold" nodeType="withEffect">
                                  <p:stCondLst>
                                    <p:cond delay="0"/>
                                  </p:stCondLst>
                                  <p:childTnLst>
                                    <p:set>
                                      <p:cBhvr>
                                        <p:cTn id="30" dur="1" fill="hold">
                                          <p:stCondLst>
                                            <p:cond delay="0"/>
                                          </p:stCondLst>
                                        </p:cTn>
                                        <p:tgtEl>
                                          <p:spTgt spid="38"/>
                                        </p:tgtEl>
                                        <p:attrNameLst>
                                          <p:attrName>style.visibility</p:attrName>
                                        </p:attrNameLst>
                                      </p:cBhvr>
                                      <p:to>
                                        <p:strVal val="visible"/>
                                      </p:to>
                                    </p:set>
                                    <p:animEffect transition="in" filter="fade">
                                      <p:cBhvr>
                                        <p:cTn id="31" dur="500"/>
                                        <p:tgtEl>
                                          <p:spTgt spid="38"/>
                                        </p:tgtEl>
                                      </p:cBhvr>
                                    </p:animEffect>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24"/>
                                        </p:tgtEl>
                                        <p:attrNameLst>
                                          <p:attrName>style.visibility</p:attrName>
                                        </p:attrNameLst>
                                      </p:cBhvr>
                                      <p:to>
                                        <p:strVal val="visible"/>
                                      </p:to>
                                    </p:set>
                                    <p:anim calcmode="lin" valueType="num">
                                      <p:cBhvr additive="base">
                                        <p:cTn id="36" dur="500" fill="hold"/>
                                        <p:tgtEl>
                                          <p:spTgt spid="24"/>
                                        </p:tgtEl>
                                        <p:attrNameLst>
                                          <p:attrName>ppt_x</p:attrName>
                                        </p:attrNameLst>
                                      </p:cBhvr>
                                      <p:tavLst>
                                        <p:tav tm="0">
                                          <p:val>
                                            <p:strVal val="#ppt_x"/>
                                          </p:val>
                                        </p:tav>
                                        <p:tav tm="100000">
                                          <p:val>
                                            <p:strVal val="#ppt_x"/>
                                          </p:val>
                                        </p:tav>
                                      </p:tavLst>
                                    </p:anim>
                                    <p:anim calcmode="lin" valueType="num">
                                      <p:cBhvr additive="base">
                                        <p:cTn id="37" dur="500" fill="hold"/>
                                        <p:tgtEl>
                                          <p:spTgt spid="24"/>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6"/>
                                        </p:tgtEl>
                                        <p:attrNameLst>
                                          <p:attrName>style.visibility</p:attrName>
                                        </p:attrNameLst>
                                      </p:cBhvr>
                                      <p:to>
                                        <p:strVal val="visible"/>
                                      </p:to>
                                    </p:set>
                                    <p:animEffect transition="in" filter="fade">
                                      <p:cBhvr>
                                        <p:cTn id="42" dur="500"/>
                                        <p:tgtEl>
                                          <p:spTgt spid="36"/>
                                        </p:tgtEl>
                                      </p:cBhvr>
                                    </p:animEffect>
                                  </p:childTnLst>
                                </p:cTn>
                              </p:par>
                              <p:par>
                                <p:cTn id="43" presetID="10" presetClass="entr" presetSubtype="0" fill="hold" nodeType="withEffect">
                                  <p:stCondLst>
                                    <p:cond delay="0"/>
                                  </p:stCondLst>
                                  <p:childTnLst>
                                    <p:set>
                                      <p:cBhvr>
                                        <p:cTn id="44" dur="1" fill="hold">
                                          <p:stCondLst>
                                            <p:cond delay="0"/>
                                          </p:stCondLst>
                                        </p:cTn>
                                        <p:tgtEl>
                                          <p:spTgt spid="40"/>
                                        </p:tgtEl>
                                        <p:attrNameLst>
                                          <p:attrName>style.visibility</p:attrName>
                                        </p:attrNameLst>
                                      </p:cBhvr>
                                      <p:to>
                                        <p:strVal val="visible"/>
                                      </p:to>
                                    </p:set>
                                    <p:animEffect transition="in" filter="fade">
                                      <p:cBhvr>
                                        <p:cTn id="45" dur="500"/>
                                        <p:tgtEl>
                                          <p:spTgt spid="40"/>
                                        </p:tgtEl>
                                      </p:cBhvr>
                                    </p:animEffect>
                                  </p:childTnLst>
                                </p:cTn>
                              </p:par>
                            </p:childTnLst>
                          </p:cTn>
                        </p:par>
                      </p:childTnLst>
                    </p:cTn>
                  </p:par>
                  <p:par>
                    <p:cTn id="46" fill="hold">
                      <p:stCondLst>
                        <p:cond delay="indefinite"/>
                      </p:stCondLst>
                      <p:childTnLst>
                        <p:par>
                          <p:cTn id="47" fill="hold">
                            <p:stCondLst>
                              <p:cond delay="0"/>
                            </p:stCondLst>
                            <p:childTnLst>
                              <p:par>
                                <p:cTn id="48" presetID="2" presetClass="entr" presetSubtype="4" fill="hold" nodeType="clickEffect">
                                  <p:stCondLst>
                                    <p:cond delay="0"/>
                                  </p:stCondLst>
                                  <p:childTnLst>
                                    <p:set>
                                      <p:cBhvr>
                                        <p:cTn id="49" dur="1" fill="hold">
                                          <p:stCondLst>
                                            <p:cond delay="0"/>
                                          </p:stCondLst>
                                        </p:cTn>
                                        <p:tgtEl>
                                          <p:spTgt spid="21"/>
                                        </p:tgtEl>
                                        <p:attrNameLst>
                                          <p:attrName>style.visibility</p:attrName>
                                        </p:attrNameLst>
                                      </p:cBhvr>
                                      <p:to>
                                        <p:strVal val="visible"/>
                                      </p:to>
                                    </p:set>
                                    <p:anim calcmode="lin" valueType="num">
                                      <p:cBhvr additive="base">
                                        <p:cTn id="50" dur="500" fill="hold"/>
                                        <p:tgtEl>
                                          <p:spTgt spid="21"/>
                                        </p:tgtEl>
                                        <p:attrNameLst>
                                          <p:attrName>ppt_x</p:attrName>
                                        </p:attrNameLst>
                                      </p:cBhvr>
                                      <p:tavLst>
                                        <p:tav tm="0">
                                          <p:val>
                                            <p:strVal val="#ppt_x"/>
                                          </p:val>
                                        </p:tav>
                                        <p:tav tm="100000">
                                          <p:val>
                                            <p:strVal val="#ppt_x"/>
                                          </p:val>
                                        </p:tav>
                                      </p:tavLst>
                                    </p:anim>
                                    <p:anim calcmode="lin" valueType="num">
                                      <p:cBhvr additive="base">
                                        <p:cTn id="5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fade">
                                      <p:cBhvr>
                                        <p:cTn id="56" dur="500"/>
                                        <p:tgtEl>
                                          <p:spTgt spid="37"/>
                                        </p:tgtEl>
                                      </p:cBhvr>
                                    </p:animEffect>
                                  </p:childTnLst>
                                </p:cTn>
                              </p:par>
                              <p:par>
                                <p:cTn id="57" presetID="10" presetClass="entr" presetSubtype="0" fill="hold" nodeType="withEffect">
                                  <p:stCondLst>
                                    <p:cond delay="0"/>
                                  </p:stCondLst>
                                  <p:childTnLst>
                                    <p:set>
                                      <p:cBhvr>
                                        <p:cTn id="58" dur="1" fill="hold">
                                          <p:stCondLst>
                                            <p:cond delay="0"/>
                                          </p:stCondLst>
                                        </p:cTn>
                                        <p:tgtEl>
                                          <p:spTgt spid="42"/>
                                        </p:tgtEl>
                                        <p:attrNameLst>
                                          <p:attrName>style.visibility</p:attrName>
                                        </p:attrNameLst>
                                      </p:cBhvr>
                                      <p:to>
                                        <p:strVal val="visible"/>
                                      </p:to>
                                    </p:set>
                                    <p:animEffect transition="in" filter="fade">
                                      <p:cBhvr>
                                        <p:cTn id="59" dur="500"/>
                                        <p:tgtEl>
                                          <p:spTgt spid="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 grpId="0" animBg="1"/>
      <p:bldP spid="35" grpId="0" animBg="1"/>
      <p:bldP spid="36" grpId="0" animBg="1"/>
      <p:bldP spid="37"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7258" y="368898"/>
            <a:ext cx="9149862" cy="825047"/>
          </a:xfrm>
        </p:spPr>
        <p:txBody>
          <a:bodyPr>
            <a:normAutofit/>
          </a:bodyPr>
          <a:lstStyle/>
          <a:p>
            <a:pPr algn="ctr"/>
            <a:r>
              <a:rPr lang="en-US" sz="4800" b="1" dirty="0">
                <a:solidFill>
                  <a:schemeClr val="accent1"/>
                </a:solidFill>
              </a:rPr>
              <a:t>THE DESIRE OF THE YOUTH</a:t>
            </a:r>
          </a:p>
        </p:txBody>
      </p:sp>
      <p:sp>
        <p:nvSpPr>
          <p:cNvPr id="4" name="ZoneTexte 3"/>
          <p:cNvSpPr txBox="1"/>
          <p:nvPr/>
        </p:nvSpPr>
        <p:spPr>
          <a:xfrm>
            <a:off x="4107543" y="1446292"/>
            <a:ext cx="6170776" cy="5201424"/>
          </a:xfrm>
          <a:prstGeom prst="rect">
            <a:avLst/>
          </a:prstGeom>
          <a:noFill/>
        </p:spPr>
        <p:txBody>
          <a:bodyPr wrap="square" rtlCol="0">
            <a:spAutoFit/>
          </a:bodyPr>
          <a:lstStyle/>
          <a:p>
            <a:pPr marL="0" lvl="1">
              <a:spcBef>
                <a:spcPts val="600"/>
              </a:spcBef>
              <a:spcAft>
                <a:spcPts val="0"/>
              </a:spcAft>
              <a:buSzPct val="100000"/>
              <a:tabLst>
                <a:tab pos="914400" algn="l"/>
              </a:tabLst>
            </a:pPr>
            <a:r>
              <a:rPr lang="en-US" sz="3600" b="1" dirty="0">
                <a:ea typeface="Times New Roman" panose="02020603050405020304" pitchFamily="18" charset="0"/>
                <a:cs typeface="Arial" panose="020B0604020202020204" pitchFamily="34" charset="0"/>
              </a:rPr>
              <a:t>Our Young people are : </a:t>
            </a:r>
          </a:p>
          <a:p>
            <a:pPr marL="514350" lvl="1" indent="-514350">
              <a:spcBef>
                <a:spcPts val="600"/>
              </a:spcBef>
              <a:spcAft>
                <a:spcPts val="0"/>
              </a:spcAft>
              <a:buSzPct val="100000"/>
              <a:buFont typeface="+mj-lt"/>
              <a:buAutoNum type="arabicPeriod"/>
              <a:tabLst>
                <a:tab pos="914400" algn="l"/>
              </a:tabLst>
            </a:pPr>
            <a:r>
              <a:rPr lang="en-US" sz="3200" b="1" dirty="0">
                <a:ea typeface="Times New Roman" panose="02020603050405020304" pitchFamily="18" charset="0"/>
                <a:cs typeface="Arial" panose="020B0604020202020204" pitchFamily="34" charset="0"/>
              </a:rPr>
              <a:t>Seeking for recognition</a:t>
            </a:r>
            <a:endParaRPr lang="fr-FR" sz="3200" b="1" dirty="0">
              <a:ea typeface="Times New Roman" panose="02020603050405020304" pitchFamily="18" charset="0"/>
            </a:endParaRPr>
          </a:p>
          <a:p>
            <a:pPr marL="514350" lvl="1" indent="-514350">
              <a:spcBef>
                <a:spcPts val="600"/>
              </a:spcBef>
              <a:spcAft>
                <a:spcPts val="0"/>
              </a:spcAft>
              <a:buSzPct val="100000"/>
              <a:buFont typeface="+mj-lt"/>
              <a:buAutoNum type="arabicPeriod"/>
              <a:tabLst>
                <a:tab pos="914400" algn="l"/>
              </a:tabLst>
            </a:pPr>
            <a:r>
              <a:rPr lang="en-US" sz="3200" b="1" dirty="0">
                <a:ea typeface="Times New Roman" panose="02020603050405020304" pitchFamily="18" charset="0"/>
                <a:cs typeface="Arial" panose="020B0604020202020204" pitchFamily="34" charset="0"/>
              </a:rPr>
              <a:t>Looking for adults </a:t>
            </a:r>
            <a:r>
              <a:rPr lang="en-US" sz="2800" dirty="0">
                <a:ea typeface="Times New Roman" panose="02020603050405020304" pitchFamily="18" charset="0"/>
                <a:cs typeface="Arial" panose="020B0604020202020204" pitchFamily="34" charset="0"/>
              </a:rPr>
              <a:t>with whom they can confidently communicate the realities of their lives</a:t>
            </a:r>
            <a:endParaRPr lang="fr-FR" sz="2800" dirty="0">
              <a:ea typeface="Times New Roman" panose="02020603050405020304" pitchFamily="18" charset="0"/>
            </a:endParaRPr>
          </a:p>
          <a:p>
            <a:pPr marL="514350" lvl="1" indent="-514350">
              <a:spcBef>
                <a:spcPts val="600"/>
              </a:spcBef>
              <a:spcAft>
                <a:spcPts val="0"/>
              </a:spcAft>
              <a:buSzPct val="100000"/>
              <a:buFont typeface="+mj-lt"/>
              <a:buAutoNum type="arabicPeriod"/>
              <a:tabLst>
                <a:tab pos="914400" algn="l"/>
              </a:tabLst>
            </a:pPr>
            <a:r>
              <a:rPr lang="en-US" sz="3200" b="1" dirty="0">
                <a:ea typeface="Times New Roman" panose="02020603050405020304" pitchFamily="18" charset="0"/>
                <a:cs typeface="Arial" panose="020B0604020202020204" pitchFamily="34" charset="0"/>
              </a:rPr>
              <a:t>Looking for framework and opportunity </a:t>
            </a:r>
            <a:r>
              <a:rPr lang="en-US" sz="2800" dirty="0">
                <a:ea typeface="Times New Roman" panose="02020603050405020304" pitchFamily="18" charset="0"/>
                <a:cs typeface="Arial" panose="020B0604020202020204" pitchFamily="34" charset="0"/>
              </a:rPr>
              <a:t>in which they can say what they think without being punished</a:t>
            </a:r>
          </a:p>
          <a:p>
            <a:pPr marL="0" lvl="1">
              <a:spcBef>
                <a:spcPts val="600"/>
              </a:spcBef>
              <a:spcAft>
                <a:spcPts val="0"/>
              </a:spcAft>
              <a:buSzPct val="100000"/>
              <a:tabLst>
                <a:tab pos="914400" algn="l"/>
              </a:tabLst>
            </a:pPr>
            <a:endParaRPr lang="fr-FR" sz="3600" dirty="0"/>
          </a:p>
        </p:txBody>
      </p:sp>
      <p:sp>
        <p:nvSpPr>
          <p:cNvPr id="7" name="Rectangle 6"/>
          <p:cNvSpPr/>
          <p:nvPr/>
        </p:nvSpPr>
        <p:spPr>
          <a:xfrm>
            <a:off x="666038" y="1591811"/>
            <a:ext cx="3161878" cy="2357568"/>
          </a:xfrm>
          <a:prstGeom prst="rect">
            <a:avLst/>
          </a:prstGeom>
          <a:noFill/>
          <a:ln w="28575">
            <a:solidFill>
              <a:schemeClr val="accent1"/>
            </a:solidFill>
          </a:ln>
        </p:spPr>
        <p:style>
          <a:lnRef idx="3">
            <a:schemeClr val="lt1"/>
          </a:lnRef>
          <a:fillRef idx="1">
            <a:schemeClr val="accent4"/>
          </a:fillRef>
          <a:effectRef idx="1">
            <a:schemeClr val="accent4"/>
          </a:effectRef>
          <a:fontRef idx="minor">
            <a:schemeClr val="lt1"/>
          </a:fontRef>
        </p:style>
        <p:txBody>
          <a:bodyPr wrap="square">
            <a:spAutoFit/>
          </a:bodyPr>
          <a:lstStyle/>
          <a:p>
            <a:pPr>
              <a:lnSpc>
                <a:spcPct val="115000"/>
              </a:lnSpc>
              <a:spcAft>
                <a:spcPts val="0"/>
              </a:spcAft>
            </a:pPr>
            <a:r>
              <a:rPr lang="en-US" sz="3200" b="1" dirty="0">
                <a:solidFill>
                  <a:schemeClr val="accent1"/>
                </a:solidFill>
                <a:ea typeface="Times New Roman" panose="02020603050405020304" pitchFamily="18" charset="0"/>
                <a:cs typeface="Arial" panose="020B0604020202020204" pitchFamily="34" charset="0"/>
              </a:rPr>
              <a:t>A RESPONSE TO  </a:t>
            </a:r>
            <a:r>
              <a:rPr lang="en-US" sz="3200" dirty="0">
                <a:solidFill>
                  <a:schemeClr val="accent1"/>
                </a:solidFill>
                <a:ea typeface="Times New Roman" panose="02020603050405020304" pitchFamily="18" charset="0"/>
                <a:cs typeface="Arial" panose="020B0604020202020204" pitchFamily="34" charset="0"/>
              </a:rPr>
              <a:t>their moral, social, and spiritual needs.</a:t>
            </a:r>
            <a:endParaRPr lang="fr-FR" sz="3200" dirty="0">
              <a:solidFill>
                <a:schemeClr val="accent1"/>
              </a:solidFill>
              <a:ea typeface="Times New Roman" panose="02020603050405020304" pitchFamily="18" charset="0"/>
            </a:endParaRPr>
          </a:p>
        </p:txBody>
      </p:sp>
      <p:pic>
        <p:nvPicPr>
          <p:cNvPr id="6" name="Picture 5">
            <a:extLst>
              <a:ext uri="{FF2B5EF4-FFF2-40B4-BE49-F238E27FC236}">
                <a16:creationId xmlns:a16="http://schemas.microsoft.com/office/drawing/2014/main" id="{77B0F34E-F8DF-0F4D-9118-4DDD4AA00E3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190486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215398"/>
            <a:ext cx="9149862" cy="825047"/>
          </a:xfrm>
        </p:spPr>
        <p:txBody>
          <a:bodyPr>
            <a:normAutofit/>
          </a:bodyPr>
          <a:lstStyle/>
          <a:p>
            <a:pPr algn="ctr"/>
            <a:r>
              <a:rPr lang="en-US" b="1" dirty="0">
                <a:solidFill>
                  <a:schemeClr val="accent1"/>
                </a:solidFill>
                <a:latin typeface="+mn-lt"/>
              </a:rPr>
              <a:t>THE DESIRE OF THE YOUTH (</a:t>
            </a:r>
            <a:r>
              <a:rPr lang="en-US" b="1" dirty="0" err="1">
                <a:solidFill>
                  <a:schemeClr val="accent1"/>
                </a:solidFill>
                <a:latin typeface="+mn-lt"/>
              </a:rPr>
              <a:t>cont</a:t>
            </a:r>
            <a:r>
              <a:rPr lang="en-US" b="1" dirty="0">
                <a:solidFill>
                  <a:schemeClr val="accent1"/>
                </a:solidFill>
                <a:latin typeface="+mn-lt"/>
              </a:rPr>
              <a:t>)</a:t>
            </a:r>
          </a:p>
        </p:txBody>
      </p:sp>
      <p:sp>
        <p:nvSpPr>
          <p:cNvPr id="4" name="ZoneTexte 3"/>
          <p:cNvSpPr txBox="1"/>
          <p:nvPr/>
        </p:nvSpPr>
        <p:spPr>
          <a:xfrm>
            <a:off x="4063999" y="1167294"/>
            <a:ext cx="6299200" cy="3862596"/>
          </a:xfrm>
          <a:prstGeom prst="rect">
            <a:avLst/>
          </a:prstGeom>
          <a:noFill/>
        </p:spPr>
        <p:txBody>
          <a:bodyPr wrap="square" rtlCol="0">
            <a:spAutoFit/>
          </a:bodyPr>
          <a:lstStyle/>
          <a:p>
            <a:pPr lvl="1" indent="-457200">
              <a:spcBef>
                <a:spcPts val="600"/>
              </a:spcBef>
              <a:spcAft>
                <a:spcPts val="0"/>
              </a:spcAft>
              <a:buSzPct val="100000"/>
              <a:buFont typeface="+mj-lt"/>
              <a:buAutoNum type="alphaLcPeriod" startAt="4"/>
              <a:tabLst>
                <a:tab pos="914400" algn="l"/>
              </a:tabLst>
            </a:pPr>
            <a:r>
              <a:rPr lang="en-US" sz="3200" b="1" dirty="0">
                <a:ea typeface="Times New Roman" panose="02020603050405020304" pitchFamily="18" charset="0"/>
                <a:cs typeface="Arial" panose="020B0604020202020204" pitchFamily="34" charset="0"/>
              </a:rPr>
              <a:t>Looking for new ways and innovations </a:t>
            </a:r>
            <a:r>
              <a:rPr lang="en-US" sz="2800" dirty="0">
                <a:ea typeface="Times New Roman" panose="02020603050405020304" pitchFamily="18" charset="0"/>
                <a:cs typeface="Arial" panose="020B0604020202020204" pitchFamily="34" charset="0"/>
              </a:rPr>
              <a:t>and seeking out leaders capable of bringing changes that take their opinions into account.</a:t>
            </a:r>
            <a:endParaRPr lang="fr-FR" sz="2800" dirty="0">
              <a:ea typeface="Times New Roman" panose="02020603050405020304" pitchFamily="18" charset="0"/>
            </a:endParaRPr>
          </a:p>
          <a:p>
            <a:pPr lvl="1" indent="-457200">
              <a:spcBef>
                <a:spcPts val="600"/>
              </a:spcBef>
              <a:spcAft>
                <a:spcPts val="0"/>
              </a:spcAft>
              <a:buSzPct val="100000"/>
              <a:buFont typeface="+mj-lt"/>
              <a:buAutoNum type="alphaLcPeriod" startAt="4"/>
              <a:tabLst>
                <a:tab pos="914400" algn="l"/>
              </a:tabLst>
            </a:pPr>
            <a:r>
              <a:rPr lang="en-US" sz="3200" b="1" dirty="0">
                <a:ea typeface="Times New Roman" panose="02020603050405020304" pitchFamily="18" charset="0"/>
                <a:cs typeface="Arial" panose="020B0604020202020204" pitchFamily="34" charset="0"/>
              </a:rPr>
              <a:t>Willing to defend their dear church </a:t>
            </a:r>
            <a:r>
              <a:rPr lang="en-US" sz="2800" dirty="0">
                <a:ea typeface="Times New Roman" panose="02020603050405020304" pitchFamily="18" charset="0"/>
                <a:cs typeface="Arial" panose="020B0604020202020204" pitchFamily="34" charset="0"/>
              </a:rPr>
              <a:t>her in their environment so far as the actions of the church are worth being proud of.</a:t>
            </a:r>
            <a:endParaRPr lang="fr-FR" sz="4000" dirty="0"/>
          </a:p>
        </p:txBody>
      </p:sp>
      <p:sp>
        <p:nvSpPr>
          <p:cNvPr id="5" name="Rectangle 4"/>
          <p:cNvSpPr/>
          <p:nvPr/>
        </p:nvSpPr>
        <p:spPr>
          <a:xfrm>
            <a:off x="496781" y="1746501"/>
            <a:ext cx="3365078" cy="2357568"/>
          </a:xfrm>
          <a:prstGeom prst="rect">
            <a:avLst/>
          </a:prstGeom>
          <a:noFill/>
          <a:ln>
            <a:solidFill>
              <a:schemeClr val="accent1"/>
            </a:solidFill>
          </a:ln>
        </p:spPr>
        <p:style>
          <a:lnRef idx="3">
            <a:schemeClr val="lt1"/>
          </a:lnRef>
          <a:fillRef idx="1">
            <a:schemeClr val="accent4"/>
          </a:fillRef>
          <a:effectRef idx="1">
            <a:schemeClr val="accent4"/>
          </a:effectRef>
          <a:fontRef idx="minor">
            <a:schemeClr val="lt1"/>
          </a:fontRef>
        </p:style>
        <p:txBody>
          <a:bodyPr wrap="square">
            <a:spAutoFit/>
          </a:bodyPr>
          <a:lstStyle/>
          <a:p>
            <a:pPr>
              <a:lnSpc>
                <a:spcPct val="115000"/>
              </a:lnSpc>
              <a:spcAft>
                <a:spcPts val="0"/>
              </a:spcAft>
            </a:pPr>
            <a:r>
              <a:rPr lang="en-US" sz="3200" b="1" dirty="0">
                <a:solidFill>
                  <a:schemeClr val="accent1"/>
                </a:solidFill>
                <a:latin typeface="Forte" panose="03060902040502070203" pitchFamily="66" charset="0"/>
                <a:ea typeface="Times New Roman" panose="02020603050405020304" pitchFamily="18" charset="0"/>
                <a:cs typeface="Arial" panose="020B0604020202020204" pitchFamily="34" charset="0"/>
              </a:rPr>
              <a:t>A RESPONSE TO  </a:t>
            </a:r>
            <a:r>
              <a:rPr lang="en-US" sz="3200" dirty="0">
                <a:solidFill>
                  <a:schemeClr val="accent1"/>
                </a:solidFill>
                <a:latin typeface="Forte" panose="03060902040502070203" pitchFamily="66" charset="0"/>
                <a:ea typeface="Times New Roman" panose="02020603050405020304" pitchFamily="18" charset="0"/>
                <a:cs typeface="Arial" panose="020B0604020202020204" pitchFamily="34" charset="0"/>
              </a:rPr>
              <a:t>their moral, social, and spiritual needs. </a:t>
            </a:r>
            <a:endParaRPr lang="fr-FR" sz="3200" dirty="0">
              <a:solidFill>
                <a:schemeClr val="accent1"/>
              </a:solidFill>
              <a:latin typeface="Forte" panose="03060902040502070203" pitchFamily="66" charset="0"/>
              <a:ea typeface="Times New Roman" panose="02020603050405020304" pitchFamily="18" charset="0"/>
            </a:endParaRPr>
          </a:p>
        </p:txBody>
      </p:sp>
      <p:pic>
        <p:nvPicPr>
          <p:cNvPr id="7" name="Picture 6">
            <a:extLst>
              <a:ext uri="{FF2B5EF4-FFF2-40B4-BE49-F238E27FC236}">
                <a16:creationId xmlns:a16="http://schemas.microsoft.com/office/drawing/2014/main" id="{A99195A2-3EAD-D148-8D8F-7D785EA2B8E8}"/>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83132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349828" y="363431"/>
            <a:ext cx="7852229" cy="752475"/>
          </a:xfrm>
        </p:spPr>
        <p:txBody>
          <a:bodyPr>
            <a:noAutofit/>
          </a:bodyPr>
          <a:lstStyle/>
          <a:p>
            <a:r>
              <a:rPr lang="en-US" b="1" dirty="0">
                <a:solidFill>
                  <a:schemeClr val="accent1"/>
                </a:solidFill>
                <a:latin typeface="+mn-lt"/>
              </a:rPr>
              <a:t>TWO STEPS TO FOLLOW</a:t>
            </a:r>
          </a:p>
        </p:txBody>
      </p:sp>
      <p:sp>
        <p:nvSpPr>
          <p:cNvPr id="4" name="ZoneTexte 3"/>
          <p:cNvSpPr txBox="1"/>
          <p:nvPr/>
        </p:nvSpPr>
        <p:spPr>
          <a:xfrm>
            <a:off x="5874658" y="1663027"/>
            <a:ext cx="3327399" cy="1446550"/>
          </a:xfrm>
          <a:prstGeom prst="rect">
            <a:avLst/>
          </a:prstGeom>
          <a:noFill/>
        </p:spPr>
        <p:txBody>
          <a:bodyPr wrap="square" rtlCol="0">
            <a:spAutoFit/>
          </a:bodyPr>
          <a:lstStyle/>
          <a:p>
            <a:r>
              <a:rPr lang="en-US" sz="4800" b="1" dirty="0"/>
              <a:t>Enter</a:t>
            </a:r>
            <a:r>
              <a:rPr lang="en-US" sz="4000" dirty="0"/>
              <a:t> in youth culture</a:t>
            </a:r>
          </a:p>
        </p:txBody>
      </p:sp>
      <p:sp>
        <p:nvSpPr>
          <p:cNvPr id="5" name="ZoneTexte 4"/>
          <p:cNvSpPr txBox="1"/>
          <p:nvPr/>
        </p:nvSpPr>
        <p:spPr>
          <a:xfrm>
            <a:off x="5874658" y="4203818"/>
            <a:ext cx="3835400" cy="1877437"/>
          </a:xfrm>
          <a:prstGeom prst="rect">
            <a:avLst/>
          </a:prstGeom>
          <a:noFill/>
        </p:spPr>
        <p:txBody>
          <a:bodyPr wrap="square" rtlCol="0">
            <a:spAutoFit/>
          </a:bodyPr>
          <a:lstStyle/>
          <a:p>
            <a:r>
              <a:rPr lang="en-US" sz="4400" b="1" dirty="0"/>
              <a:t>Create</a:t>
            </a:r>
            <a:r>
              <a:rPr lang="en-US" sz="3600" dirty="0"/>
              <a:t> a framework of Youth involvement</a:t>
            </a:r>
          </a:p>
        </p:txBody>
      </p:sp>
      <p:pic>
        <p:nvPicPr>
          <p:cNvPr id="6" name="Imag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51564" y="1409700"/>
            <a:ext cx="2266950" cy="2019300"/>
          </a:xfrm>
          <a:prstGeom prst="rect">
            <a:avLst/>
          </a:prstGeom>
        </p:spPr>
      </p:pic>
      <p:pic>
        <p:nvPicPr>
          <p:cNvPr id="7" name="Imag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18151" y="4136578"/>
            <a:ext cx="3533775" cy="1295400"/>
          </a:xfrm>
          <a:prstGeom prst="rect">
            <a:avLst/>
          </a:prstGeom>
        </p:spPr>
      </p:pic>
    </p:spTree>
    <p:extLst>
      <p:ext uri="{BB962C8B-B14F-4D97-AF65-F5344CB8AC3E}">
        <p14:creationId xmlns:p14="http://schemas.microsoft.com/office/powerpoint/2010/main" val="894428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barn(inVertical)">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barn(inVertical)">
                                      <p:cBhvr>
                                        <p:cTn id="15" dur="500"/>
                                        <p:tgtEl>
                                          <p:spTgt spid="7"/>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barn(inVertical)">
                                      <p:cBhvr>
                                        <p:cTn id="18"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Étoile à 6 branches 2"/>
          <p:cNvSpPr/>
          <p:nvPr/>
        </p:nvSpPr>
        <p:spPr>
          <a:xfrm>
            <a:off x="9768114" y="6858000"/>
            <a:ext cx="914400" cy="914400"/>
          </a:xfrm>
          <a:prstGeom prst="star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4" name="Étoile à 5 branches 3"/>
          <p:cNvSpPr/>
          <p:nvPr/>
        </p:nvSpPr>
        <p:spPr>
          <a:xfrm>
            <a:off x="2438401" y="1567543"/>
            <a:ext cx="5196114" cy="3672114"/>
          </a:xfrm>
          <a:prstGeom prst="star5">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5" name="Rectangle 4"/>
          <p:cNvSpPr/>
          <p:nvPr/>
        </p:nvSpPr>
        <p:spPr>
          <a:xfrm>
            <a:off x="3787334" y="3087002"/>
            <a:ext cx="2301407" cy="1154162"/>
          </a:xfrm>
          <a:prstGeom prst="rect">
            <a:avLst/>
          </a:prstGeom>
        </p:spPr>
        <p:txBody>
          <a:bodyPr wrap="square">
            <a:spAutoFit/>
          </a:bodyPr>
          <a:lstStyle/>
          <a:p>
            <a:pPr algn="ctr"/>
            <a:r>
              <a:rPr lang="en-US" sz="2300" b="1" dirty="0">
                <a:solidFill>
                  <a:schemeClr val="bg1"/>
                </a:solidFill>
              </a:rPr>
              <a:t>ENTERING THE YOUTH UNIVERSE</a:t>
            </a:r>
          </a:p>
        </p:txBody>
      </p:sp>
      <p:sp>
        <p:nvSpPr>
          <p:cNvPr id="6" name="Rectangle 5"/>
          <p:cNvSpPr/>
          <p:nvPr/>
        </p:nvSpPr>
        <p:spPr>
          <a:xfrm>
            <a:off x="2794000" y="150953"/>
            <a:ext cx="4484915" cy="1384995"/>
          </a:xfrm>
          <a:prstGeom prst="rect">
            <a:avLst/>
          </a:prstGeom>
          <a:solidFill>
            <a:srgbClr val="842B16"/>
          </a:solidFill>
        </p:spPr>
        <p:txBody>
          <a:bodyPr wrap="square">
            <a:spAutoFit/>
          </a:bodyPr>
          <a:lstStyle/>
          <a:p>
            <a:pPr algn="ctr"/>
            <a:r>
              <a:rPr lang="en-US" sz="2800" b="1" dirty="0">
                <a:solidFill>
                  <a:schemeClr val="bg1"/>
                </a:solidFill>
                <a:ea typeface="Times New Roman" panose="02020603050405020304" pitchFamily="18" charset="0"/>
                <a:cs typeface="Arial" panose="020B0604020202020204" pitchFamily="34" charset="0"/>
              </a:rPr>
              <a:t>Organize Discussion meetings with them on facing problems</a:t>
            </a:r>
            <a:endParaRPr lang="fr-FR" sz="2800" b="1" dirty="0">
              <a:solidFill>
                <a:schemeClr val="bg1"/>
              </a:solidFill>
            </a:endParaRPr>
          </a:p>
        </p:txBody>
      </p:sp>
      <p:sp>
        <p:nvSpPr>
          <p:cNvPr id="7" name="Rectangle 6"/>
          <p:cNvSpPr/>
          <p:nvPr/>
        </p:nvSpPr>
        <p:spPr>
          <a:xfrm>
            <a:off x="7707085" y="2196850"/>
            <a:ext cx="2641601" cy="1384995"/>
          </a:xfrm>
          <a:prstGeom prst="rect">
            <a:avLst/>
          </a:prstGeom>
          <a:solidFill>
            <a:srgbClr val="842B16"/>
          </a:solidFill>
        </p:spPr>
        <p:txBody>
          <a:bodyPr wrap="square">
            <a:spAutoFit/>
          </a:bodyPr>
          <a:lstStyle/>
          <a:p>
            <a:pPr algn="ctr"/>
            <a:r>
              <a:rPr lang="en-US" sz="2800" b="1" dirty="0">
                <a:solidFill>
                  <a:schemeClr val="bg1"/>
                </a:solidFill>
                <a:ea typeface="Times New Roman" panose="02020603050405020304" pitchFamily="18" charset="0"/>
                <a:cs typeface="Arial" panose="020B0604020202020204" pitchFamily="34" charset="0"/>
              </a:rPr>
              <a:t>Tolerate their language and behavior</a:t>
            </a:r>
            <a:endParaRPr lang="fr-FR" sz="2800" b="1" dirty="0">
              <a:solidFill>
                <a:schemeClr val="bg1"/>
              </a:solidFill>
            </a:endParaRPr>
          </a:p>
        </p:txBody>
      </p:sp>
      <p:sp>
        <p:nvSpPr>
          <p:cNvPr id="8" name="Rectangle 7"/>
          <p:cNvSpPr/>
          <p:nvPr/>
        </p:nvSpPr>
        <p:spPr>
          <a:xfrm>
            <a:off x="7278915" y="4781628"/>
            <a:ext cx="3069771" cy="1384995"/>
          </a:xfrm>
          <a:prstGeom prst="rect">
            <a:avLst/>
          </a:prstGeom>
          <a:solidFill>
            <a:srgbClr val="842B16"/>
          </a:solidFill>
        </p:spPr>
        <p:txBody>
          <a:bodyPr wrap="square">
            <a:spAutoFit/>
          </a:bodyPr>
          <a:lstStyle/>
          <a:p>
            <a:pPr algn="ctr"/>
            <a:r>
              <a:rPr lang="en-US" sz="2800" b="1" dirty="0">
                <a:solidFill>
                  <a:schemeClr val="bg1"/>
                </a:solidFill>
                <a:ea typeface="Times New Roman" panose="02020603050405020304" pitchFamily="18" charset="0"/>
                <a:cs typeface="Arial" panose="020B0604020202020204" pitchFamily="34" charset="0"/>
              </a:rPr>
              <a:t>Allow Expression of emotion and feeling</a:t>
            </a:r>
            <a:endParaRPr lang="fr-FR" sz="2800" b="1" dirty="0">
              <a:solidFill>
                <a:schemeClr val="bg1"/>
              </a:solidFill>
            </a:endParaRPr>
          </a:p>
        </p:txBody>
      </p:sp>
      <p:sp>
        <p:nvSpPr>
          <p:cNvPr id="9" name="Rectangle 8"/>
          <p:cNvSpPr/>
          <p:nvPr/>
        </p:nvSpPr>
        <p:spPr>
          <a:xfrm>
            <a:off x="3403151" y="5332593"/>
            <a:ext cx="3069771" cy="1384995"/>
          </a:xfrm>
          <a:prstGeom prst="rect">
            <a:avLst/>
          </a:prstGeom>
          <a:solidFill>
            <a:srgbClr val="842B16"/>
          </a:solidFill>
        </p:spPr>
        <p:txBody>
          <a:bodyPr wrap="square">
            <a:spAutoFit/>
          </a:bodyPr>
          <a:lstStyle/>
          <a:p>
            <a:pPr algn="ctr"/>
            <a:r>
              <a:rPr lang="en-US" sz="2800" b="1" dirty="0">
                <a:solidFill>
                  <a:schemeClr val="bg1"/>
                </a:solidFill>
              </a:rPr>
              <a:t>Make space for Listening-based Dialogues</a:t>
            </a:r>
          </a:p>
        </p:txBody>
      </p:sp>
      <p:sp>
        <p:nvSpPr>
          <p:cNvPr id="10" name="Rectangle 9"/>
          <p:cNvSpPr/>
          <p:nvPr/>
        </p:nvSpPr>
        <p:spPr>
          <a:xfrm>
            <a:off x="148770" y="2149570"/>
            <a:ext cx="2264230" cy="2246769"/>
          </a:xfrm>
          <a:prstGeom prst="rect">
            <a:avLst/>
          </a:prstGeom>
          <a:solidFill>
            <a:srgbClr val="842B16"/>
          </a:solidFill>
        </p:spPr>
        <p:txBody>
          <a:bodyPr wrap="square">
            <a:spAutoFit/>
          </a:bodyPr>
          <a:lstStyle/>
          <a:p>
            <a:pPr algn="ctr"/>
            <a:r>
              <a:rPr lang="en-US" sz="2800" b="1" dirty="0">
                <a:solidFill>
                  <a:schemeClr val="bg1"/>
                </a:solidFill>
                <a:ea typeface="Times New Roman" panose="02020603050405020304" pitchFamily="18" charset="0"/>
                <a:cs typeface="Arial" panose="020B0604020202020204" pitchFamily="34" charset="0"/>
              </a:rPr>
              <a:t>Organize informal program and activities for youth. </a:t>
            </a:r>
            <a:endParaRPr lang="fr-FR" sz="2800" b="1" dirty="0">
              <a:solidFill>
                <a:schemeClr val="bg1"/>
              </a:solidFill>
            </a:endParaRPr>
          </a:p>
        </p:txBody>
      </p:sp>
      <p:sp>
        <p:nvSpPr>
          <p:cNvPr id="11" name="ZoneTexte 10"/>
          <p:cNvSpPr txBox="1"/>
          <p:nvPr/>
        </p:nvSpPr>
        <p:spPr>
          <a:xfrm>
            <a:off x="4833257" y="2108699"/>
            <a:ext cx="406400" cy="461665"/>
          </a:xfrm>
          <a:prstGeom prst="rect">
            <a:avLst/>
          </a:prstGeom>
          <a:noFill/>
        </p:spPr>
        <p:txBody>
          <a:bodyPr wrap="square" rtlCol="0">
            <a:spAutoFit/>
          </a:bodyPr>
          <a:lstStyle/>
          <a:p>
            <a:pPr algn="ctr"/>
            <a:r>
              <a:rPr lang="fr-FR" sz="2400" b="1" dirty="0">
                <a:solidFill>
                  <a:srgbClr val="FFFF00"/>
                </a:solidFill>
                <a:latin typeface="Bree Serif" panose="02000503040000020004" pitchFamily="50" charset="0"/>
              </a:rPr>
              <a:t>1</a:t>
            </a:r>
          </a:p>
        </p:txBody>
      </p:sp>
      <p:sp>
        <p:nvSpPr>
          <p:cNvPr id="12" name="ZoneTexte 11"/>
          <p:cNvSpPr txBox="1"/>
          <p:nvPr/>
        </p:nvSpPr>
        <p:spPr>
          <a:xfrm>
            <a:off x="6357256" y="3026733"/>
            <a:ext cx="406400" cy="461665"/>
          </a:xfrm>
          <a:prstGeom prst="rect">
            <a:avLst/>
          </a:prstGeom>
          <a:noFill/>
        </p:spPr>
        <p:txBody>
          <a:bodyPr wrap="square" rtlCol="0">
            <a:spAutoFit/>
          </a:bodyPr>
          <a:lstStyle/>
          <a:p>
            <a:r>
              <a:rPr lang="fr-FR" sz="2400" b="1" dirty="0">
                <a:solidFill>
                  <a:srgbClr val="FFFF00"/>
                </a:solidFill>
                <a:latin typeface="Bree Serif" panose="02000503040000020004" pitchFamily="50" charset="0"/>
              </a:rPr>
              <a:t>2</a:t>
            </a:r>
          </a:p>
        </p:txBody>
      </p:sp>
      <p:sp>
        <p:nvSpPr>
          <p:cNvPr id="13" name="ZoneTexte 12"/>
          <p:cNvSpPr txBox="1"/>
          <p:nvPr/>
        </p:nvSpPr>
        <p:spPr>
          <a:xfrm>
            <a:off x="5950856" y="4450690"/>
            <a:ext cx="406400" cy="461665"/>
          </a:xfrm>
          <a:prstGeom prst="rect">
            <a:avLst/>
          </a:prstGeom>
          <a:noFill/>
        </p:spPr>
        <p:txBody>
          <a:bodyPr wrap="square" rtlCol="0">
            <a:spAutoFit/>
          </a:bodyPr>
          <a:lstStyle/>
          <a:p>
            <a:r>
              <a:rPr lang="fr-FR" sz="2400" b="1" dirty="0">
                <a:solidFill>
                  <a:srgbClr val="FFFF00"/>
                </a:solidFill>
                <a:latin typeface="Bree Serif" panose="02000503040000020004" pitchFamily="50" charset="0"/>
              </a:rPr>
              <a:t>3</a:t>
            </a:r>
          </a:p>
        </p:txBody>
      </p:sp>
      <p:sp>
        <p:nvSpPr>
          <p:cNvPr id="14" name="ZoneTexte 13"/>
          <p:cNvSpPr txBox="1"/>
          <p:nvPr/>
        </p:nvSpPr>
        <p:spPr>
          <a:xfrm>
            <a:off x="3767379" y="4459008"/>
            <a:ext cx="406400" cy="461665"/>
          </a:xfrm>
          <a:prstGeom prst="rect">
            <a:avLst/>
          </a:prstGeom>
          <a:noFill/>
        </p:spPr>
        <p:txBody>
          <a:bodyPr wrap="square" rtlCol="0">
            <a:spAutoFit/>
          </a:bodyPr>
          <a:lstStyle/>
          <a:p>
            <a:r>
              <a:rPr lang="fr-FR" sz="2400" b="1" dirty="0">
                <a:solidFill>
                  <a:srgbClr val="FFFF00"/>
                </a:solidFill>
                <a:latin typeface="Bree Serif" panose="02000503040000020004" pitchFamily="50" charset="0"/>
              </a:rPr>
              <a:t>4</a:t>
            </a:r>
          </a:p>
        </p:txBody>
      </p:sp>
      <p:sp>
        <p:nvSpPr>
          <p:cNvPr id="15" name="ZoneTexte 14"/>
          <p:cNvSpPr txBox="1"/>
          <p:nvPr/>
        </p:nvSpPr>
        <p:spPr>
          <a:xfrm>
            <a:off x="3112420" y="3026732"/>
            <a:ext cx="406400" cy="461665"/>
          </a:xfrm>
          <a:prstGeom prst="rect">
            <a:avLst/>
          </a:prstGeom>
          <a:noFill/>
        </p:spPr>
        <p:txBody>
          <a:bodyPr wrap="square" rtlCol="0">
            <a:spAutoFit/>
          </a:bodyPr>
          <a:lstStyle/>
          <a:p>
            <a:r>
              <a:rPr lang="fr-FR" sz="2400" b="1" dirty="0">
                <a:solidFill>
                  <a:srgbClr val="FFFF00"/>
                </a:solidFill>
                <a:latin typeface="Bree Serif" panose="02000503040000020004" pitchFamily="50" charset="0"/>
              </a:rPr>
              <a:t>5</a:t>
            </a:r>
          </a:p>
        </p:txBody>
      </p:sp>
      <p:pic>
        <p:nvPicPr>
          <p:cNvPr id="16" name="Picture 15">
            <a:extLst>
              <a:ext uri="{FF2B5EF4-FFF2-40B4-BE49-F238E27FC236}">
                <a16:creationId xmlns:a16="http://schemas.microsoft.com/office/drawing/2014/main" id="{130B9FFD-3D4F-D943-94A7-E5094688027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6868939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barn(inVertical)">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2"/>
                                        </p:tgtEl>
                                        <p:attrNameLst>
                                          <p:attrName>style.visibility</p:attrName>
                                        </p:attrNameLst>
                                      </p:cBhvr>
                                      <p:to>
                                        <p:strVal val="visible"/>
                                      </p:to>
                                    </p:set>
                                    <p:animEffect transition="in" filter="fade">
                                      <p:cBhvr>
                                        <p:cTn id="15" dur="500"/>
                                        <p:tgtEl>
                                          <p:spTgt spid="12"/>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fade">
                                      <p:cBhvr>
                                        <p:cTn id="23" dur="500"/>
                                        <p:tgtEl>
                                          <p:spTgt spid="13"/>
                                        </p:tgtEl>
                                      </p:cBhvr>
                                    </p:animEffect>
                                  </p:childTnLst>
                                </p:cTn>
                              </p:par>
                              <p:par>
                                <p:cTn id="24" presetID="16" presetClass="entr" presetSubtype="21" fill="hold" grpId="0" nodeType="withEffect">
                                  <p:stCondLst>
                                    <p:cond delay="0"/>
                                  </p:stCondLst>
                                  <p:childTnLst>
                                    <p:set>
                                      <p:cBhvr>
                                        <p:cTn id="25" dur="1" fill="hold">
                                          <p:stCondLst>
                                            <p:cond delay="0"/>
                                          </p:stCondLst>
                                        </p:cTn>
                                        <p:tgtEl>
                                          <p:spTgt spid="8"/>
                                        </p:tgtEl>
                                        <p:attrNameLst>
                                          <p:attrName>style.visibility</p:attrName>
                                        </p:attrNameLst>
                                      </p:cBhvr>
                                      <p:to>
                                        <p:strVal val="visible"/>
                                      </p:to>
                                    </p:set>
                                    <p:animEffect transition="in" filter="barn(inVertical)">
                                      <p:cBhvr>
                                        <p:cTn id="26" dur="500"/>
                                        <p:tgtEl>
                                          <p:spTgt spid="8"/>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fade">
                                      <p:cBhvr>
                                        <p:cTn id="31" dur="500"/>
                                        <p:tgtEl>
                                          <p:spTgt spid="14"/>
                                        </p:tgtEl>
                                      </p:cBhvr>
                                    </p:animEffect>
                                  </p:childTnLst>
                                </p:cTn>
                              </p:par>
                              <p:par>
                                <p:cTn id="32" presetID="16" presetClass="entr" presetSubtype="21" fill="hold" grpId="0" nodeType="withEffect">
                                  <p:stCondLst>
                                    <p:cond delay="0"/>
                                  </p:stCondLst>
                                  <p:childTnLst>
                                    <p:set>
                                      <p:cBhvr>
                                        <p:cTn id="33" dur="1" fill="hold">
                                          <p:stCondLst>
                                            <p:cond delay="0"/>
                                          </p:stCondLst>
                                        </p:cTn>
                                        <p:tgtEl>
                                          <p:spTgt spid="9"/>
                                        </p:tgtEl>
                                        <p:attrNameLst>
                                          <p:attrName>style.visibility</p:attrName>
                                        </p:attrNameLst>
                                      </p:cBhvr>
                                      <p:to>
                                        <p:strVal val="visible"/>
                                      </p:to>
                                    </p:set>
                                    <p:animEffect transition="in" filter="barn(inVertical)">
                                      <p:cBhvr>
                                        <p:cTn id="34" dur="500"/>
                                        <p:tgtEl>
                                          <p:spTgt spid="9"/>
                                        </p:tgtEl>
                                      </p:cBhvr>
                                    </p:animEffect>
                                  </p:childTnLst>
                                </p:cTn>
                              </p:par>
                            </p:childTnLst>
                          </p:cTn>
                        </p:par>
                      </p:childTnLst>
                    </p:cTn>
                  </p:par>
                  <p:par>
                    <p:cTn id="35" fill="hold">
                      <p:stCondLst>
                        <p:cond delay="indefinite"/>
                      </p:stCondLst>
                      <p:childTnLst>
                        <p:par>
                          <p:cTn id="36" fill="hold">
                            <p:stCondLst>
                              <p:cond delay="0"/>
                            </p:stCondLst>
                            <p:childTnLst>
                              <p:par>
                                <p:cTn id="37" presetID="16" presetClass="entr" presetSubtype="21" fill="hold" grpId="0" nodeType="click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barn(inVertical)">
                                      <p:cBhvr>
                                        <p:cTn id="39" dur="500"/>
                                        <p:tgtEl>
                                          <p:spTgt spid="15"/>
                                        </p:tgtEl>
                                      </p:cBhvr>
                                    </p:animEffect>
                                  </p:childTnLst>
                                </p:cTn>
                              </p:par>
                              <p:par>
                                <p:cTn id="40" presetID="16" presetClass="entr" presetSubtype="21" fill="hold" grpId="0" nodeType="withEffect">
                                  <p:stCondLst>
                                    <p:cond delay="0"/>
                                  </p:stCondLst>
                                  <p:childTnLst>
                                    <p:set>
                                      <p:cBhvr>
                                        <p:cTn id="41" dur="1" fill="hold">
                                          <p:stCondLst>
                                            <p:cond delay="0"/>
                                          </p:stCondLst>
                                        </p:cTn>
                                        <p:tgtEl>
                                          <p:spTgt spid="10"/>
                                        </p:tgtEl>
                                        <p:attrNameLst>
                                          <p:attrName>style.visibility</p:attrName>
                                        </p:attrNameLst>
                                      </p:cBhvr>
                                      <p:to>
                                        <p:strVal val="visible"/>
                                      </p:to>
                                    </p:set>
                                    <p:animEffect transition="in" filter="barn(inVertical)">
                                      <p:cBhvr>
                                        <p:cTn id="4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P spid="9" grpId="0" animBg="1"/>
      <p:bldP spid="10" grpId="0" animBg="1"/>
      <p:bldP spid="11" grpId="0"/>
      <p:bldP spid="12" grpId="0"/>
      <p:bldP spid="13" grpId="0"/>
      <p:bldP spid="14" grpId="0"/>
      <p:bldP spid="1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3222171" y="1846966"/>
            <a:ext cx="7039429" cy="4062651"/>
          </a:xfrm>
          <a:prstGeom prst="rect">
            <a:avLst/>
          </a:prstGeom>
          <a:noFill/>
          <a:ln>
            <a:solidFill>
              <a:schemeClr val="accent1"/>
            </a:solidFill>
          </a:ln>
        </p:spPr>
        <p:style>
          <a:lnRef idx="1">
            <a:schemeClr val="accent6"/>
          </a:lnRef>
          <a:fillRef idx="2">
            <a:schemeClr val="accent6"/>
          </a:fillRef>
          <a:effectRef idx="1">
            <a:schemeClr val="accent6"/>
          </a:effectRef>
          <a:fontRef idx="minor">
            <a:schemeClr val="dk1"/>
          </a:fontRef>
        </p:style>
        <p:txBody>
          <a:bodyPr wrap="square" rtlCol="0">
            <a:spAutoFit/>
          </a:bodyPr>
          <a:lstStyle/>
          <a:p>
            <a:pPr marL="342900" indent="-342900">
              <a:spcAft>
                <a:spcPts val="0"/>
              </a:spcAft>
              <a:buFont typeface="Arial" panose="020B0604020202020204" pitchFamily="34" charset="0"/>
              <a:buChar char="•"/>
            </a:pPr>
            <a:r>
              <a:rPr lang="en-US" sz="2400" dirty="0">
                <a:solidFill>
                  <a:schemeClr val="bg2">
                    <a:lumMod val="25000"/>
                  </a:schemeClr>
                </a:solidFill>
                <a:ea typeface="Times New Roman" panose="02020603050405020304" pitchFamily="18" charset="0"/>
                <a:cs typeface="Arial" panose="020B0604020202020204" pitchFamily="34" charset="0"/>
              </a:rPr>
              <a:t> Young people, in general, are not interested in hearing adults’ experiences of yesteryears. </a:t>
            </a:r>
          </a:p>
          <a:p>
            <a:pPr marL="342900" indent="-342900">
              <a:spcAft>
                <a:spcPts val="0"/>
              </a:spcAft>
              <a:buFont typeface="Arial" panose="020B0604020202020204" pitchFamily="34" charset="0"/>
              <a:buChar char="•"/>
            </a:pPr>
            <a:r>
              <a:rPr lang="en-US" sz="2400" dirty="0">
                <a:solidFill>
                  <a:schemeClr val="bg2">
                    <a:lumMod val="25000"/>
                  </a:schemeClr>
                </a:solidFill>
                <a:ea typeface="Times New Roman" panose="02020603050405020304" pitchFamily="18" charset="0"/>
                <a:cs typeface="Arial" panose="020B0604020202020204" pitchFamily="34" charset="0"/>
              </a:rPr>
              <a:t>They yearn to see condescending adults and leaders ready to understand and accept them in the context of their world. </a:t>
            </a:r>
          </a:p>
          <a:p>
            <a:pPr marL="342900" indent="-342900">
              <a:spcAft>
                <a:spcPts val="0"/>
              </a:spcAft>
              <a:buFont typeface="Arial" panose="020B0604020202020204" pitchFamily="34" charset="0"/>
              <a:buChar char="•"/>
            </a:pPr>
            <a:r>
              <a:rPr lang="en-US" sz="2400" dirty="0">
                <a:solidFill>
                  <a:schemeClr val="bg2">
                    <a:lumMod val="25000"/>
                  </a:schemeClr>
                </a:solidFill>
                <a:ea typeface="Times New Roman" panose="02020603050405020304" pitchFamily="18" charset="0"/>
                <a:cs typeface="Arial" panose="020B0604020202020204" pitchFamily="34" charset="0"/>
              </a:rPr>
              <a:t>Leaders should identifying with the struggles and hopes of young people. </a:t>
            </a:r>
          </a:p>
          <a:p>
            <a:pPr marL="342900" indent="-342900">
              <a:spcAft>
                <a:spcPts val="0"/>
              </a:spcAft>
              <a:buFont typeface="Arial" panose="020B0604020202020204" pitchFamily="34" charset="0"/>
              <a:buChar char="•"/>
            </a:pPr>
            <a:r>
              <a:rPr lang="en-US" sz="2400" dirty="0">
                <a:solidFill>
                  <a:schemeClr val="bg2">
                    <a:lumMod val="25000"/>
                  </a:schemeClr>
                </a:solidFill>
                <a:ea typeface="Times New Roman" panose="02020603050405020304" pitchFamily="18" charset="0"/>
                <a:cs typeface="Arial" panose="020B0604020202020204" pitchFamily="34" charset="0"/>
              </a:rPr>
              <a:t>If you listen to their stories, they may listen to yours, if you find relevant ones and learn to tell the stories “in their language.”</a:t>
            </a:r>
            <a:endParaRPr lang="fr-FR" sz="2400" dirty="0">
              <a:solidFill>
                <a:schemeClr val="bg2">
                  <a:lumMod val="25000"/>
                </a:schemeClr>
              </a:solidFill>
              <a:ea typeface="Times New Roman" panose="02020603050405020304" pitchFamily="18" charset="0"/>
            </a:endParaRPr>
          </a:p>
          <a:p>
            <a:endParaRPr lang="fr-FR" dirty="0"/>
          </a:p>
        </p:txBody>
      </p:sp>
      <p:sp>
        <p:nvSpPr>
          <p:cNvPr id="6" name="ZoneTexte 5"/>
          <p:cNvSpPr txBox="1"/>
          <p:nvPr/>
        </p:nvSpPr>
        <p:spPr>
          <a:xfrm>
            <a:off x="1103086" y="338898"/>
            <a:ext cx="9260114" cy="769441"/>
          </a:xfrm>
          <a:prstGeom prst="rect">
            <a:avLst/>
          </a:prstGeom>
          <a:noFill/>
        </p:spPr>
        <p:txBody>
          <a:bodyPr wrap="square" rtlCol="0">
            <a:spAutoFit/>
          </a:bodyPr>
          <a:lstStyle/>
          <a:p>
            <a:pPr algn="ctr"/>
            <a:r>
              <a:rPr lang="en-US" sz="4400" b="1" dirty="0">
                <a:solidFill>
                  <a:schemeClr val="accent1"/>
                </a:solidFill>
                <a:latin typeface="+mj-lt"/>
              </a:rPr>
              <a:t>ENTERING THE YOUTH UNIVERSE </a:t>
            </a:r>
            <a:r>
              <a:rPr lang="en-US" sz="3600" b="1" dirty="0">
                <a:solidFill>
                  <a:schemeClr val="accent1"/>
                </a:solidFill>
                <a:latin typeface="+mj-lt"/>
              </a:rPr>
              <a:t>(</a:t>
            </a:r>
            <a:r>
              <a:rPr lang="en-US" sz="3600" b="1" dirty="0" err="1">
                <a:solidFill>
                  <a:schemeClr val="accent1"/>
                </a:solidFill>
                <a:latin typeface="+mj-lt"/>
              </a:rPr>
              <a:t>Cont</a:t>
            </a:r>
            <a:r>
              <a:rPr lang="en-US" sz="3600" b="1" dirty="0">
                <a:solidFill>
                  <a:schemeClr val="accent1"/>
                </a:solidFill>
                <a:latin typeface="+mj-lt"/>
              </a:rPr>
              <a:t>)</a:t>
            </a:r>
          </a:p>
        </p:txBody>
      </p:sp>
      <p:grpSp>
        <p:nvGrpSpPr>
          <p:cNvPr id="8" name="Groupe 7"/>
          <p:cNvGrpSpPr/>
          <p:nvPr/>
        </p:nvGrpSpPr>
        <p:grpSpPr>
          <a:xfrm>
            <a:off x="261257" y="1465129"/>
            <a:ext cx="3230351" cy="2293256"/>
            <a:chOff x="449943" y="2766655"/>
            <a:chExt cx="2697509" cy="1906945"/>
          </a:xfrm>
        </p:grpSpPr>
        <p:sp>
          <p:nvSpPr>
            <p:cNvPr id="7" name="Pensées 6"/>
            <p:cNvSpPr/>
            <p:nvPr/>
          </p:nvSpPr>
          <p:spPr>
            <a:xfrm>
              <a:off x="449943" y="2766655"/>
              <a:ext cx="2351314" cy="1906945"/>
            </a:xfrm>
            <a:prstGeom prst="cloudCallout">
              <a:avLst/>
            </a:prstGeom>
            <a:solidFill>
              <a:schemeClr val="accent1"/>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fr-FR"/>
            </a:p>
          </p:txBody>
        </p:sp>
        <p:sp>
          <p:nvSpPr>
            <p:cNvPr id="2" name="Rectangle 1"/>
            <p:cNvSpPr/>
            <p:nvPr/>
          </p:nvSpPr>
          <p:spPr>
            <a:xfrm>
              <a:off x="955795" y="3323436"/>
              <a:ext cx="2191657" cy="793383"/>
            </a:xfrm>
            <a:prstGeom prst="rect">
              <a:avLst/>
            </a:prstGeom>
          </p:spPr>
          <p:txBody>
            <a:bodyPr wrap="square">
              <a:spAutoFit/>
            </a:bodyPr>
            <a:lstStyle/>
            <a:p>
              <a:r>
                <a:rPr lang="en-US" sz="2800" b="1" dirty="0">
                  <a:solidFill>
                    <a:schemeClr val="bg1"/>
                  </a:solidFill>
                  <a:latin typeface="Script MT Bold" panose="03040602040607080904" pitchFamily="66" charset="0"/>
                  <a:ea typeface="Times New Roman" panose="02020603050405020304" pitchFamily="18" charset="0"/>
                  <a:cs typeface="Arial" panose="020B0604020202020204" pitchFamily="34" charset="0"/>
                </a:rPr>
                <a:t>Remember this… </a:t>
              </a:r>
              <a:endParaRPr lang="fr-FR" sz="2800" b="1" dirty="0">
                <a:solidFill>
                  <a:schemeClr val="bg1"/>
                </a:solidFill>
                <a:latin typeface="Script MT Bold" panose="03040602040607080904" pitchFamily="66" charset="0"/>
              </a:endParaRPr>
            </a:p>
          </p:txBody>
        </p:sp>
      </p:grpSp>
      <p:pic>
        <p:nvPicPr>
          <p:cNvPr id="9" name="Picture 8">
            <a:extLst>
              <a:ext uri="{FF2B5EF4-FFF2-40B4-BE49-F238E27FC236}">
                <a16:creationId xmlns:a16="http://schemas.microsoft.com/office/drawing/2014/main" id="{5E2359DF-2416-F84C-A7D2-F55C06D2482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0839995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mph" presetSubtype="0" nodeType="clickEffect">
                                  <p:stCondLst>
                                    <p:cond delay="0"/>
                                  </p:stCondLst>
                                  <p:iterate type="lt">
                                    <p:tmAbs val="25"/>
                                  </p:iterate>
                                  <p:childTnLst>
                                    <p:set>
                                      <p:cBhvr override="childStyle">
                                        <p:cTn id="6" dur="indefinite"/>
                                        <p:tgtEl>
                                          <p:spTgt spid="4">
                                            <p:txEl>
                                              <p:pRg st="0" end="0"/>
                                            </p:txEl>
                                          </p:spTgt>
                                        </p:tgtEl>
                                        <p:attrNameLst>
                                          <p:attrName>style.fontWeight</p:attrName>
                                        </p:attrNameLst>
                                      </p:cBhvr>
                                      <p:to>
                                        <p:strVal val="bold"/>
                                      </p:to>
                                    </p:set>
                                  </p:childTnLst>
                                </p:cTn>
                              </p:par>
                            </p:childTnLst>
                          </p:cTn>
                        </p:par>
                      </p:childTnLst>
                    </p:cTn>
                  </p:par>
                  <p:par>
                    <p:cTn id="7" fill="hold">
                      <p:stCondLst>
                        <p:cond delay="indefinite"/>
                      </p:stCondLst>
                      <p:childTnLst>
                        <p:par>
                          <p:cTn id="8" fill="hold">
                            <p:stCondLst>
                              <p:cond delay="0"/>
                            </p:stCondLst>
                            <p:childTnLst>
                              <p:par>
                                <p:cTn id="9" presetID="15" presetClass="emph" presetSubtype="0" nodeType="clickEffect">
                                  <p:stCondLst>
                                    <p:cond delay="0"/>
                                  </p:stCondLst>
                                  <p:iterate type="lt">
                                    <p:tmAbs val="25"/>
                                  </p:iterate>
                                  <p:childTnLst>
                                    <p:set>
                                      <p:cBhvr override="childStyle">
                                        <p:cTn id="10" dur="indefinite"/>
                                        <p:tgtEl>
                                          <p:spTgt spid="4">
                                            <p:txEl>
                                              <p:pRg st="1" end="1"/>
                                            </p:txEl>
                                          </p:spTgt>
                                        </p:tgtEl>
                                        <p:attrNameLst>
                                          <p:attrName>style.fontWeight</p:attrName>
                                        </p:attrNameLst>
                                      </p:cBhvr>
                                      <p:to>
                                        <p:strVal val="bold"/>
                                      </p:to>
                                    </p:set>
                                  </p:childTnLst>
                                </p:cTn>
                              </p:par>
                            </p:childTnLst>
                          </p:cTn>
                        </p:par>
                      </p:childTnLst>
                    </p:cTn>
                  </p:par>
                  <p:par>
                    <p:cTn id="11" fill="hold">
                      <p:stCondLst>
                        <p:cond delay="indefinite"/>
                      </p:stCondLst>
                      <p:childTnLst>
                        <p:par>
                          <p:cTn id="12" fill="hold">
                            <p:stCondLst>
                              <p:cond delay="0"/>
                            </p:stCondLst>
                            <p:childTnLst>
                              <p:par>
                                <p:cTn id="13" presetID="15" presetClass="emph" presetSubtype="0" nodeType="clickEffect">
                                  <p:stCondLst>
                                    <p:cond delay="0"/>
                                  </p:stCondLst>
                                  <p:iterate type="lt">
                                    <p:tmAbs val="25"/>
                                  </p:iterate>
                                  <p:childTnLst>
                                    <p:set>
                                      <p:cBhvr override="childStyle">
                                        <p:cTn id="14" dur="indefinite"/>
                                        <p:tgtEl>
                                          <p:spTgt spid="4">
                                            <p:txEl>
                                              <p:pRg st="2" end="2"/>
                                            </p:txEl>
                                          </p:spTgt>
                                        </p:tgtEl>
                                        <p:attrNameLst>
                                          <p:attrName>style.fontWeight</p:attrName>
                                        </p:attrNameLst>
                                      </p:cBhvr>
                                      <p:to>
                                        <p:strVal val="bold"/>
                                      </p:to>
                                    </p:set>
                                  </p:childTnLst>
                                </p:cTn>
                              </p:par>
                            </p:childTnLst>
                          </p:cTn>
                        </p:par>
                      </p:childTnLst>
                    </p:cTn>
                  </p:par>
                  <p:par>
                    <p:cTn id="15" fill="hold">
                      <p:stCondLst>
                        <p:cond delay="indefinite"/>
                      </p:stCondLst>
                      <p:childTnLst>
                        <p:par>
                          <p:cTn id="16" fill="hold">
                            <p:stCondLst>
                              <p:cond delay="0"/>
                            </p:stCondLst>
                            <p:childTnLst>
                              <p:par>
                                <p:cTn id="17" presetID="15" presetClass="emph" presetSubtype="0" nodeType="clickEffect">
                                  <p:stCondLst>
                                    <p:cond delay="0"/>
                                  </p:stCondLst>
                                  <p:iterate type="lt">
                                    <p:tmAbs val="25"/>
                                  </p:iterate>
                                  <p:childTnLst>
                                    <p:set>
                                      <p:cBhvr override="childStyle">
                                        <p:cTn id="18" dur="indefinite"/>
                                        <p:tgtEl>
                                          <p:spTgt spid="4">
                                            <p:txEl>
                                              <p:pRg st="3" end="3"/>
                                            </p:txEl>
                                          </p:spTgt>
                                        </p:tgtEl>
                                        <p:attrNameLst>
                                          <p:attrName>style.fontWeight</p:attrName>
                                        </p:attrNameLst>
                                      </p:cBhvr>
                                      <p:to>
                                        <p:strVal val="bol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p:cNvSpPr txBox="1"/>
          <p:nvPr/>
        </p:nvSpPr>
        <p:spPr>
          <a:xfrm>
            <a:off x="3839028" y="369839"/>
            <a:ext cx="3251201" cy="1384995"/>
          </a:xfrm>
          <a:prstGeom prst="rect">
            <a:avLst/>
          </a:prstGeom>
          <a:solidFill>
            <a:srgbClr val="842B16"/>
          </a:solidFill>
        </p:spPr>
        <p:txBody>
          <a:bodyPr wrap="square" rtlCol="0">
            <a:spAutoFit/>
          </a:bodyPr>
          <a:lstStyle/>
          <a:p>
            <a:pPr algn="ctr"/>
            <a:r>
              <a:rPr lang="en-US" sz="2800" b="1" dirty="0">
                <a:solidFill>
                  <a:schemeClr val="bg1"/>
                </a:solidFill>
              </a:rPr>
              <a:t>Create Free environment for Youth</a:t>
            </a:r>
          </a:p>
        </p:txBody>
      </p:sp>
      <p:sp>
        <p:nvSpPr>
          <p:cNvPr id="10" name="ZoneTexte 9"/>
          <p:cNvSpPr txBox="1"/>
          <p:nvPr/>
        </p:nvSpPr>
        <p:spPr>
          <a:xfrm>
            <a:off x="7786917" y="1302312"/>
            <a:ext cx="2576286" cy="1384995"/>
          </a:xfrm>
          <a:prstGeom prst="rect">
            <a:avLst/>
          </a:prstGeom>
          <a:solidFill>
            <a:srgbClr val="842B16"/>
          </a:solidFill>
        </p:spPr>
        <p:txBody>
          <a:bodyPr wrap="square" rtlCol="0">
            <a:spAutoFit/>
          </a:bodyPr>
          <a:lstStyle/>
          <a:p>
            <a:pPr algn="ctr"/>
            <a:r>
              <a:rPr lang="en-US" sz="2800" b="1" dirty="0">
                <a:solidFill>
                  <a:schemeClr val="bg1"/>
                </a:solidFill>
              </a:rPr>
              <a:t>Encourage youth informal meetings</a:t>
            </a:r>
          </a:p>
        </p:txBody>
      </p:sp>
      <p:sp>
        <p:nvSpPr>
          <p:cNvPr id="11" name="ZoneTexte 10"/>
          <p:cNvSpPr txBox="1"/>
          <p:nvPr/>
        </p:nvSpPr>
        <p:spPr>
          <a:xfrm>
            <a:off x="7786917" y="3593569"/>
            <a:ext cx="2576286" cy="2246769"/>
          </a:xfrm>
          <a:prstGeom prst="rect">
            <a:avLst/>
          </a:prstGeom>
          <a:solidFill>
            <a:srgbClr val="842B16"/>
          </a:solidFill>
        </p:spPr>
        <p:txBody>
          <a:bodyPr wrap="square" rtlCol="0">
            <a:spAutoFit/>
          </a:bodyPr>
          <a:lstStyle/>
          <a:p>
            <a:pPr algn="ctr"/>
            <a:r>
              <a:rPr lang="en-US" sz="2800" b="1" dirty="0">
                <a:solidFill>
                  <a:schemeClr val="bg1"/>
                </a:solidFill>
              </a:rPr>
              <a:t>Organize forum for exchange and decision making by youth</a:t>
            </a:r>
          </a:p>
        </p:txBody>
      </p:sp>
      <p:sp>
        <p:nvSpPr>
          <p:cNvPr id="12" name="ZoneTexte 11"/>
          <p:cNvSpPr txBox="1"/>
          <p:nvPr/>
        </p:nvSpPr>
        <p:spPr>
          <a:xfrm>
            <a:off x="227296" y="1374434"/>
            <a:ext cx="2895597" cy="1815882"/>
          </a:xfrm>
          <a:prstGeom prst="rect">
            <a:avLst/>
          </a:prstGeom>
          <a:solidFill>
            <a:srgbClr val="842B16"/>
          </a:solidFill>
        </p:spPr>
        <p:txBody>
          <a:bodyPr wrap="square" rtlCol="0">
            <a:spAutoFit/>
          </a:bodyPr>
          <a:lstStyle/>
          <a:p>
            <a:pPr algn="ctr"/>
            <a:r>
              <a:rPr lang="en-US" sz="2800" b="1" dirty="0">
                <a:solidFill>
                  <a:schemeClr val="bg1"/>
                </a:solidFill>
              </a:rPr>
              <a:t>Create Experience where ideas of youth are accepted</a:t>
            </a:r>
          </a:p>
        </p:txBody>
      </p:sp>
      <p:sp>
        <p:nvSpPr>
          <p:cNvPr id="13" name="ZoneTexte 12"/>
          <p:cNvSpPr txBox="1"/>
          <p:nvPr/>
        </p:nvSpPr>
        <p:spPr>
          <a:xfrm>
            <a:off x="246743" y="3921372"/>
            <a:ext cx="2888343" cy="1384995"/>
          </a:xfrm>
          <a:prstGeom prst="rect">
            <a:avLst/>
          </a:prstGeom>
          <a:solidFill>
            <a:srgbClr val="842B16"/>
          </a:solidFill>
        </p:spPr>
        <p:txBody>
          <a:bodyPr wrap="square" rtlCol="0">
            <a:spAutoFit/>
          </a:bodyPr>
          <a:lstStyle/>
          <a:p>
            <a:pPr algn="ctr"/>
            <a:r>
              <a:rPr lang="en-US" sz="2800" b="1" dirty="0">
                <a:solidFill>
                  <a:schemeClr val="bg1"/>
                </a:solidFill>
              </a:rPr>
              <a:t>Let Youth lead Program in the church</a:t>
            </a:r>
          </a:p>
        </p:txBody>
      </p:sp>
      <p:sp>
        <p:nvSpPr>
          <p:cNvPr id="14" name="ZoneTexte 13"/>
          <p:cNvSpPr txBox="1"/>
          <p:nvPr/>
        </p:nvSpPr>
        <p:spPr>
          <a:xfrm>
            <a:off x="3791856" y="5242808"/>
            <a:ext cx="3621315" cy="1384995"/>
          </a:xfrm>
          <a:prstGeom prst="rect">
            <a:avLst/>
          </a:prstGeom>
          <a:solidFill>
            <a:srgbClr val="842B16"/>
          </a:solidFill>
        </p:spPr>
        <p:txBody>
          <a:bodyPr wrap="square" rtlCol="0">
            <a:spAutoFit/>
          </a:bodyPr>
          <a:lstStyle/>
          <a:p>
            <a:pPr algn="ctr"/>
            <a:r>
              <a:rPr lang="en-US" sz="2800" b="1" dirty="0">
                <a:solidFill>
                  <a:schemeClr val="bg1"/>
                </a:solidFill>
              </a:rPr>
              <a:t>Create Intergenerational activities</a:t>
            </a:r>
          </a:p>
        </p:txBody>
      </p:sp>
      <p:sp>
        <p:nvSpPr>
          <p:cNvPr id="2" name="Étoile à 6 branches 1"/>
          <p:cNvSpPr/>
          <p:nvPr/>
        </p:nvSpPr>
        <p:spPr>
          <a:xfrm>
            <a:off x="3599543" y="1915887"/>
            <a:ext cx="4005942" cy="3193142"/>
          </a:xfrm>
          <a:prstGeom prst="star6">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4315678" y="2917449"/>
            <a:ext cx="2573672" cy="1107996"/>
          </a:xfrm>
          <a:prstGeom prst="rect">
            <a:avLst/>
          </a:prstGeom>
          <a:noFill/>
        </p:spPr>
        <p:txBody>
          <a:bodyPr wrap="square" rtlCol="0">
            <a:spAutoFit/>
          </a:bodyPr>
          <a:lstStyle/>
          <a:p>
            <a:pPr algn="ctr"/>
            <a:r>
              <a:rPr lang="en-US" sz="2200" b="1" dirty="0">
                <a:solidFill>
                  <a:schemeClr val="bg1"/>
                </a:solidFill>
              </a:rPr>
              <a:t>FRAMEWORK FOR YOUTH INVOLVEMENT</a:t>
            </a:r>
          </a:p>
        </p:txBody>
      </p:sp>
      <p:sp>
        <p:nvSpPr>
          <p:cNvPr id="19" name="ZoneTexte 18"/>
          <p:cNvSpPr txBox="1"/>
          <p:nvPr/>
        </p:nvSpPr>
        <p:spPr>
          <a:xfrm>
            <a:off x="5399313" y="2098193"/>
            <a:ext cx="406400" cy="461665"/>
          </a:xfrm>
          <a:prstGeom prst="rect">
            <a:avLst/>
          </a:prstGeom>
          <a:noFill/>
        </p:spPr>
        <p:txBody>
          <a:bodyPr wrap="square" rtlCol="0">
            <a:spAutoFit/>
          </a:bodyPr>
          <a:lstStyle/>
          <a:p>
            <a:pPr algn="ctr"/>
            <a:r>
              <a:rPr lang="fr-FR" sz="2400" b="1" dirty="0">
                <a:solidFill>
                  <a:srgbClr val="FFFF00"/>
                </a:solidFill>
                <a:latin typeface="Bree Serif" panose="02000503040000020004" pitchFamily="50" charset="0"/>
              </a:rPr>
              <a:t>1</a:t>
            </a:r>
          </a:p>
        </p:txBody>
      </p:sp>
      <p:sp>
        <p:nvSpPr>
          <p:cNvPr id="22" name="ZoneTexte 21"/>
          <p:cNvSpPr txBox="1"/>
          <p:nvPr/>
        </p:nvSpPr>
        <p:spPr>
          <a:xfrm>
            <a:off x="6776866" y="2737978"/>
            <a:ext cx="406400" cy="461665"/>
          </a:xfrm>
          <a:prstGeom prst="rect">
            <a:avLst/>
          </a:prstGeom>
          <a:noFill/>
        </p:spPr>
        <p:txBody>
          <a:bodyPr wrap="square" rtlCol="0">
            <a:spAutoFit/>
          </a:bodyPr>
          <a:lstStyle/>
          <a:p>
            <a:pPr algn="ctr"/>
            <a:r>
              <a:rPr lang="fr-FR" sz="2400" b="1" dirty="0">
                <a:solidFill>
                  <a:srgbClr val="FFFF00"/>
                </a:solidFill>
                <a:latin typeface="Bree Serif" panose="02000503040000020004" pitchFamily="50" charset="0"/>
              </a:rPr>
              <a:t>2</a:t>
            </a:r>
          </a:p>
        </p:txBody>
      </p:sp>
      <p:sp>
        <p:nvSpPr>
          <p:cNvPr id="24" name="ZoneTexte 23"/>
          <p:cNvSpPr txBox="1"/>
          <p:nvPr/>
        </p:nvSpPr>
        <p:spPr>
          <a:xfrm>
            <a:off x="6776866" y="3850159"/>
            <a:ext cx="406400" cy="461665"/>
          </a:xfrm>
          <a:prstGeom prst="rect">
            <a:avLst/>
          </a:prstGeom>
          <a:noFill/>
        </p:spPr>
        <p:txBody>
          <a:bodyPr wrap="square" rtlCol="0">
            <a:spAutoFit/>
          </a:bodyPr>
          <a:lstStyle/>
          <a:p>
            <a:pPr algn="ctr"/>
            <a:r>
              <a:rPr lang="fr-FR" sz="2400" b="1" dirty="0">
                <a:solidFill>
                  <a:srgbClr val="FFFF00"/>
                </a:solidFill>
                <a:latin typeface="Bree Serif" panose="02000503040000020004" pitchFamily="50" charset="0"/>
              </a:rPr>
              <a:t>3</a:t>
            </a:r>
          </a:p>
        </p:txBody>
      </p:sp>
      <p:sp>
        <p:nvSpPr>
          <p:cNvPr id="26" name="ZoneTexte 25"/>
          <p:cNvSpPr txBox="1"/>
          <p:nvPr/>
        </p:nvSpPr>
        <p:spPr>
          <a:xfrm>
            <a:off x="5399313" y="4383036"/>
            <a:ext cx="406400" cy="461665"/>
          </a:xfrm>
          <a:prstGeom prst="rect">
            <a:avLst/>
          </a:prstGeom>
          <a:noFill/>
        </p:spPr>
        <p:txBody>
          <a:bodyPr wrap="square" rtlCol="0">
            <a:spAutoFit/>
          </a:bodyPr>
          <a:lstStyle/>
          <a:p>
            <a:pPr algn="ctr"/>
            <a:r>
              <a:rPr lang="fr-FR" sz="2400" b="1" dirty="0">
                <a:solidFill>
                  <a:srgbClr val="FFFF00"/>
                </a:solidFill>
                <a:latin typeface="Bree Serif" panose="02000503040000020004" pitchFamily="50" charset="0"/>
              </a:rPr>
              <a:t>4</a:t>
            </a:r>
          </a:p>
        </p:txBody>
      </p:sp>
      <p:sp>
        <p:nvSpPr>
          <p:cNvPr id="28" name="ZoneTexte 27"/>
          <p:cNvSpPr txBox="1"/>
          <p:nvPr/>
        </p:nvSpPr>
        <p:spPr>
          <a:xfrm>
            <a:off x="3925605" y="3850158"/>
            <a:ext cx="406400" cy="461665"/>
          </a:xfrm>
          <a:prstGeom prst="rect">
            <a:avLst/>
          </a:prstGeom>
          <a:noFill/>
        </p:spPr>
        <p:txBody>
          <a:bodyPr wrap="square" rtlCol="0">
            <a:spAutoFit/>
          </a:bodyPr>
          <a:lstStyle/>
          <a:p>
            <a:pPr algn="ctr"/>
            <a:r>
              <a:rPr lang="fr-FR" sz="2400" b="1" dirty="0">
                <a:solidFill>
                  <a:srgbClr val="FFFF00"/>
                </a:solidFill>
                <a:latin typeface="Bree Serif" panose="02000503040000020004" pitchFamily="50" charset="0"/>
              </a:rPr>
              <a:t>5</a:t>
            </a:r>
          </a:p>
        </p:txBody>
      </p:sp>
      <p:sp>
        <p:nvSpPr>
          <p:cNvPr id="29" name="ZoneTexte 28"/>
          <p:cNvSpPr txBox="1"/>
          <p:nvPr/>
        </p:nvSpPr>
        <p:spPr>
          <a:xfrm>
            <a:off x="3909278" y="2712258"/>
            <a:ext cx="406400" cy="461665"/>
          </a:xfrm>
          <a:prstGeom prst="rect">
            <a:avLst/>
          </a:prstGeom>
          <a:noFill/>
        </p:spPr>
        <p:txBody>
          <a:bodyPr wrap="square" rtlCol="0">
            <a:spAutoFit/>
          </a:bodyPr>
          <a:lstStyle/>
          <a:p>
            <a:pPr algn="ctr"/>
            <a:r>
              <a:rPr lang="fr-FR" sz="2400" b="1" dirty="0">
                <a:solidFill>
                  <a:srgbClr val="FFFF00"/>
                </a:solidFill>
                <a:latin typeface="Bree Serif" panose="02000503040000020004" pitchFamily="50" charset="0"/>
              </a:rPr>
              <a:t>6</a:t>
            </a:r>
          </a:p>
        </p:txBody>
      </p:sp>
    </p:spTree>
    <p:extLst>
      <p:ext uri="{BB962C8B-B14F-4D97-AF65-F5344CB8AC3E}">
        <p14:creationId xmlns:p14="http://schemas.microsoft.com/office/powerpoint/2010/main" val="757904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circle(in)">
                                      <p:cBhvr>
                                        <p:cTn id="10" dur="20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circle(in)">
                                      <p:cBhvr>
                                        <p:cTn id="15" dur="20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22"/>
                                        </p:tgtEl>
                                        <p:attrNameLst>
                                          <p:attrName>style.visibility</p:attrName>
                                        </p:attrNameLst>
                                      </p:cBhvr>
                                      <p:to>
                                        <p:strVal val="visible"/>
                                      </p:to>
                                    </p:set>
                                    <p:animEffect transition="in" filter="fade">
                                      <p:cBhvr>
                                        <p:cTn id="18" dur="500"/>
                                        <p:tgtEl>
                                          <p:spTgt spid="22"/>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4"/>
                                        </p:tgtEl>
                                        <p:attrNameLst>
                                          <p:attrName>style.visibility</p:attrName>
                                        </p:attrNameLst>
                                      </p:cBhvr>
                                      <p:to>
                                        <p:strVal val="visible"/>
                                      </p:to>
                                    </p:set>
                                    <p:animEffect transition="in" filter="fade">
                                      <p:cBhvr>
                                        <p:cTn id="23" dur="500"/>
                                        <p:tgtEl>
                                          <p:spTgt spid="24"/>
                                        </p:tgtEl>
                                      </p:cBhvr>
                                    </p:animEffect>
                                  </p:childTnLst>
                                </p:cTn>
                              </p:par>
                              <p:par>
                                <p:cTn id="24" presetID="6" presetClass="entr" presetSubtype="16" fill="hold" grpId="0" nodeType="with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circle(in)">
                                      <p:cBhvr>
                                        <p:cTn id="26" dur="2000"/>
                                        <p:tgtEl>
                                          <p:spTgt spid="11"/>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fade">
                                      <p:cBhvr>
                                        <p:cTn id="31" dur="500"/>
                                        <p:tgtEl>
                                          <p:spTgt spid="26"/>
                                        </p:tgtEl>
                                      </p:cBhvr>
                                    </p:animEffect>
                                  </p:childTnLst>
                                </p:cTn>
                              </p:par>
                              <p:par>
                                <p:cTn id="32" presetID="6" presetClass="entr" presetSubtype="16" fill="hold" grpId="0" nodeType="withEffect">
                                  <p:stCondLst>
                                    <p:cond delay="0"/>
                                  </p:stCondLst>
                                  <p:childTnLst>
                                    <p:set>
                                      <p:cBhvr>
                                        <p:cTn id="33" dur="1" fill="hold">
                                          <p:stCondLst>
                                            <p:cond delay="0"/>
                                          </p:stCondLst>
                                        </p:cTn>
                                        <p:tgtEl>
                                          <p:spTgt spid="14"/>
                                        </p:tgtEl>
                                        <p:attrNameLst>
                                          <p:attrName>style.visibility</p:attrName>
                                        </p:attrNameLst>
                                      </p:cBhvr>
                                      <p:to>
                                        <p:strVal val="visible"/>
                                      </p:to>
                                    </p:set>
                                    <p:animEffect transition="in" filter="circle(in)">
                                      <p:cBhvr>
                                        <p:cTn id="34" dur="2000"/>
                                        <p:tgtEl>
                                          <p:spTgt spid="14"/>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8"/>
                                        </p:tgtEl>
                                        <p:attrNameLst>
                                          <p:attrName>style.visibility</p:attrName>
                                        </p:attrNameLst>
                                      </p:cBhvr>
                                      <p:to>
                                        <p:strVal val="visible"/>
                                      </p:to>
                                    </p:set>
                                    <p:animEffect transition="in" filter="fade">
                                      <p:cBhvr>
                                        <p:cTn id="39" dur="500"/>
                                        <p:tgtEl>
                                          <p:spTgt spid="28"/>
                                        </p:tgtEl>
                                      </p:cBhvr>
                                    </p:animEffect>
                                  </p:childTnLst>
                                </p:cTn>
                              </p:par>
                              <p:par>
                                <p:cTn id="40" presetID="6" presetClass="entr" presetSubtype="16" fill="hold" grpId="0" nodeType="withEffect">
                                  <p:stCondLst>
                                    <p:cond delay="0"/>
                                  </p:stCondLst>
                                  <p:childTnLst>
                                    <p:set>
                                      <p:cBhvr>
                                        <p:cTn id="41" dur="1" fill="hold">
                                          <p:stCondLst>
                                            <p:cond delay="0"/>
                                          </p:stCondLst>
                                        </p:cTn>
                                        <p:tgtEl>
                                          <p:spTgt spid="13"/>
                                        </p:tgtEl>
                                        <p:attrNameLst>
                                          <p:attrName>style.visibility</p:attrName>
                                        </p:attrNameLst>
                                      </p:cBhvr>
                                      <p:to>
                                        <p:strVal val="visible"/>
                                      </p:to>
                                    </p:set>
                                    <p:animEffect transition="in" filter="circle(in)">
                                      <p:cBhvr>
                                        <p:cTn id="42" dur="2000"/>
                                        <p:tgtEl>
                                          <p:spTgt spid="13"/>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9"/>
                                        </p:tgtEl>
                                        <p:attrNameLst>
                                          <p:attrName>style.visibility</p:attrName>
                                        </p:attrNameLst>
                                      </p:cBhvr>
                                      <p:to>
                                        <p:strVal val="visible"/>
                                      </p:to>
                                    </p:set>
                                    <p:animEffect transition="in" filter="fade">
                                      <p:cBhvr>
                                        <p:cTn id="47" dur="500"/>
                                        <p:tgtEl>
                                          <p:spTgt spid="29"/>
                                        </p:tgtEl>
                                      </p:cBhvr>
                                    </p:animEffect>
                                  </p:childTnLst>
                                </p:cTn>
                              </p:par>
                              <p:par>
                                <p:cTn id="48" presetID="6" presetClass="entr" presetSubtype="16" fill="hold" grpId="0" nodeType="withEffect">
                                  <p:stCondLst>
                                    <p:cond delay="0"/>
                                  </p:stCondLst>
                                  <p:childTnLst>
                                    <p:set>
                                      <p:cBhvr>
                                        <p:cTn id="49" dur="1" fill="hold">
                                          <p:stCondLst>
                                            <p:cond delay="0"/>
                                          </p:stCondLst>
                                        </p:cTn>
                                        <p:tgtEl>
                                          <p:spTgt spid="12"/>
                                        </p:tgtEl>
                                        <p:attrNameLst>
                                          <p:attrName>style.visibility</p:attrName>
                                        </p:attrNameLst>
                                      </p:cBhvr>
                                      <p:to>
                                        <p:strVal val="visible"/>
                                      </p:to>
                                    </p:set>
                                    <p:animEffect transition="in" filter="circle(in)">
                                      <p:cBhvr>
                                        <p:cTn id="50" dur="20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3" grpId="0" animBg="1"/>
      <p:bldP spid="14" grpId="0" animBg="1"/>
      <p:bldP spid="19" grpId="0"/>
      <p:bldP spid="22" grpId="0"/>
      <p:bldP spid="24" grpId="0"/>
      <p:bldP spid="26" grpId="0"/>
      <p:bldP spid="28" grpId="0"/>
      <p:bldP spid="2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38200" y="118382"/>
            <a:ext cx="9149862" cy="1325563"/>
          </a:xfrm>
        </p:spPr>
        <p:txBody>
          <a:bodyPr>
            <a:normAutofit/>
          </a:bodyPr>
          <a:lstStyle/>
          <a:p>
            <a:pPr algn="ctr"/>
            <a:r>
              <a:rPr lang="fr-FR" b="1" dirty="0">
                <a:solidFill>
                  <a:srgbClr val="0070C0"/>
                </a:solidFill>
              </a:rPr>
              <a:t>INTRODUCTION</a:t>
            </a:r>
          </a:p>
        </p:txBody>
      </p:sp>
      <p:sp>
        <p:nvSpPr>
          <p:cNvPr id="3" name="ZoneTexte 2"/>
          <p:cNvSpPr txBox="1"/>
          <p:nvPr/>
        </p:nvSpPr>
        <p:spPr>
          <a:xfrm>
            <a:off x="978337" y="1443945"/>
            <a:ext cx="9114971" cy="3108543"/>
          </a:xfrm>
          <a:prstGeom prst="rect">
            <a:avLst/>
          </a:prstGeom>
          <a:noFill/>
        </p:spPr>
        <p:txBody>
          <a:bodyPr wrap="square" rtlCol="0">
            <a:spAutoFit/>
          </a:bodyPr>
          <a:lstStyle/>
          <a:p>
            <a:r>
              <a:rPr lang="en-US" sz="2800" b="1" dirty="0"/>
              <a:t>The world of Youth</a:t>
            </a:r>
            <a:endParaRPr lang="en-US" sz="2800" dirty="0"/>
          </a:p>
          <a:p>
            <a:pPr marL="742950" lvl="1" indent="-285750">
              <a:buFont typeface="Arial" panose="020B0604020202020204" pitchFamily="34" charset="0"/>
              <a:buChar char="•"/>
            </a:pPr>
            <a:r>
              <a:rPr lang="en-US" sz="2800" dirty="0"/>
              <a:t>Technology digital</a:t>
            </a:r>
          </a:p>
          <a:p>
            <a:pPr marL="742950" lvl="1" indent="-285750">
              <a:buFont typeface="Arial" panose="020B0604020202020204" pitchFamily="34" charset="0"/>
              <a:buChar char="•"/>
            </a:pPr>
            <a:r>
              <a:rPr lang="en-US" sz="2800" dirty="0"/>
              <a:t>Virtual world</a:t>
            </a:r>
          </a:p>
          <a:p>
            <a:pPr marL="742950" lvl="1" indent="-285750">
              <a:buFont typeface="Arial" panose="020B0604020202020204" pitchFamily="34" charset="0"/>
              <a:buChar char="•"/>
            </a:pPr>
            <a:r>
              <a:rPr lang="en-US" sz="2800" dirty="0"/>
              <a:t>Life style</a:t>
            </a:r>
          </a:p>
          <a:p>
            <a:pPr marL="742950" lvl="1" indent="-285750">
              <a:buFont typeface="Arial" panose="020B0604020202020204" pitchFamily="34" charset="0"/>
              <a:buChar char="•"/>
            </a:pPr>
            <a:r>
              <a:rPr lang="en-US" sz="2800" dirty="0"/>
              <a:t>Life in different world</a:t>
            </a:r>
          </a:p>
          <a:p>
            <a:pPr lvl="1"/>
            <a:endParaRPr lang="en-US" sz="2800" dirty="0"/>
          </a:p>
          <a:p>
            <a:r>
              <a:rPr lang="en-US" sz="2800" b="1" dirty="0"/>
              <a:t>We need to make journey in their world</a:t>
            </a:r>
          </a:p>
        </p:txBody>
      </p:sp>
      <p:pic>
        <p:nvPicPr>
          <p:cNvPr id="5" name="Picture 4">
            <a:extLst>
              <a:ext uri="{FF2B5EF4-FFF2-40B4-BE49-F238E27FC236}">
                <a16:creationId xmlns:a16="http://schemas.microsoft.com/office/drawing/2014/main" id="{00CED1DC-BC69-3C41-A4B5-0455C1CCBE17}"/>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959963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fade">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95623" y="378269"/>
            <a:ext cx="9149862" cy="723446"/>
          </a:xfrm>
        </p:spPr>
        <p:txBody>
          <a:bodyPr/>
          <a:lstStyle/>
          <a:p>
            <a:r>
              <a:rPr lang="en-US" b="1" dirty="0">
                <a:solidFill>
                  <a:schemeClr val="accent1"/>
                </a:solidFill>
              </a:rPr>
              <a:t>Be like Jesus ... </a:t>
            </a:r>
          </a:p>
        </p:txBody>
      </p:sp>
      <p:sp>
        <p:nvSpPr>
          <p:cNvPr id="4" name="Rectangle 3"/>
          <p:cNvSpPr/>
          <p:nvPr/>
        </p:nvSpPr>
        <p:spPr>
          <a:xfrm>
            <a:off x="838200" y="1215928"/>
            <a:ext cx="9307285" cy="3123932"/>
          </a:xfrm>
          <a:prstGeom prst="rect">
            <a:avLst/>
          </a:prstGeom>
        </p:spPr>
        <p:txBody>
          <a:bodyPr wrap="square">
            <a:spAutoFit/>
          </a:bodyPr>
          <a:lstStyle/>
          <a:p>
            <a:pPr marL="228600">
              <a:spcAft>
                <a:spcPts val="0"/>
              </a:spcAft>
            </a:pPr>
            <a:r>
              <a:rPr lang="en-US" sz="2600" b="1" dirty="0">
                <a:ea typeface="Times New Roman" panose="02020603050405020304" pitchFamily="18" charset="0"/>
                <a:cs typeface="Arial" panose="020B0604020202020204" pitchFamily="34" charset="0"/>
              </a:rPr>
              <a:t>If Jesus was able to come close to us in order to understand us in the context of our world, we can also do the same with our youth. </a:t>
            </a:r>
            <a:endParaRPr lang="fr-FR" sz="2600" b="1" dirty="0">
              <a:ea typeface="Times New Roman" panose="02020603050405020304" pitchFamily="18" charset="0"/>
            </a:endParaRPr>
          </a:p>
          <a:p>
            <a:pPr marL="342900" marR="365760" lvl="0" indent="-342900">
              <a:spcBef>
                <a:spcPts val="600"/>
              </a:spcBef>
              <a:spcAft>
                <a:spcPts val="0"/>
              </a:spcAft>
              <a:buSzPct val="100000"/>
              <a:buFont typeface="Symbol" panose="05050102010706020507" pitchFamily="18" charset="2"/>
              <a:buChar char=""/>
              <a:tabLst>
                <a:tab pos="457200" algn="l"/>
              </a:tabLst>
            </a:pPr>
            <a:r>
              <a:rPr lang="en-US" sz="2600" dirty="0">
                <a:ea typeface="Times New Roman" panose="02020603050405020304" pitchFamily="18" charset="0"/>
                <a:cs typeface="Arial" panose="020B0604020202020204" pitchFamily="34" charset="0"/>
              </a:rPr>
              <a:t>Be compassionate in your dealings with youth</a:t>
            </a:r>
            <a:endParaRPr lang="fr-FR" sz="2600" dirty="0">
              <a:ea typeface="Times New Roman" panose="02020603050405020304" pitchFamily="18" charset="0"/>
            </a:endParaRPr>
          </a:p>
          <a:p>
            <a:pPr marL="342900" marR="365760" lvl="0" indent="-342900">
              <a:spcBef>
                <a:spcPts val="600"/>
              </a:spcBef>
              <a:spcAft>
                <a:spcPts val="0"/>
              </a:spcAft>
              <a:buSzPct val="100000"/>
              <a:buFont typeface="Symbol" panose="05050102010706020507" pitchFamily="18" charset="2"/>
              <a:buChar char=""/>
              <a:tabLst>
                <a:tab pos="457200" algn="l"/>
              </a:tabLst>
            </a:pPr>
            <a:r>
              <a:rPr lang="en-US" sz="2600" dirty="0">
                <a:ea typeface="Times New Roman" panose="02020603050405020304" pitchFamily="18" charset="0"/>
                <a:cs typeface="Arial" panose="020B0604020202020204" pitchFamily="34" charset="0"/>
              </a:rPr>
              <a:t>Ask the Lord for wisdom and passion for youth work</a:t>
            </a:r>
            <a:endParaRPr lang="fr-FR" sz="2600" dirty="0">
              <a:ea typeface="Times New Roman" panose="02020603050405020304" pitchFamily="18" charset="0"/>
            </a:endParaRPr>
          </a:p>
          <a:p>
            <a:pPr marL="342900" marR="365760" lvl="0" indent="-342900">
              <a:spcBef>
                <a:spcPts val="600"/>
              </a:spcBef>
              <a:spcAft>
                <a:spcPts val="0"/>
              </a:spcAft>
              <a:buSzPct val="100000"/>
              <a:buFont typeface="Symbol" panose="05050102010706020507" pitchFamily="18" charset="2"/>
              <a:buChar char=""/>
              <a:tabLst>
                <a:tab pos="457200" algn="l"/>
              </a:tabLst>
            </a:pPr>
            <a:r>
              <a:rPr lang="en-US" sz="2600" dirty="0">
                <a:ea typeface="Times New Roman" panose="02020603050405020304" pitchFamily="18" charset="0"/>
                <a:cs typeface="Arial" panose="020B0604020202020204" pitchFamily="34" charset="0"/>
              </a:rPr>
              <a:t>Remember the goal is to help them develop a close relationship with Christ.</a:t>
            </a:r>
            <a:endParaRPr lang="fr-FR" sz="2600" dirty="0">
              <a:effectLst/>
              <a:ea typeface="Times New Roman" panose="02020603050405020304" pitchFamily="18" charset="0"/>
            </a:endParaRPr>
          </a:p>
        </p:txBody>
      </p:sp>
      <p:pic>
        <p:nvPicPr>
          <p:cNvPr id="5" name="Picture 4">
            <a:extLst>
              <a:ext uri="{FF2B5EF4-FFF2-40B4-BE49-F238E27FC236}">
                <a16:creationId xmlns:a16="http://schemas.microsoft.com/office/drawing/2014/main" id="{5EE53747-35B6-3A48-A8DA-3EE014F9F61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44736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Effect transition="in" filter="fade">
                                      <p:cBhvr>
                                        <p:cTn id="7" dur="1000"/>
                                        <p:tgtEl>
                                          <p:spTgt spid="4">
                                            <p:txEl>
                                              <p:pRg st="1" end="1"/>
                                            </p:txEl>
                                          </p:spTgt>
                                        </p:tgtEl>
                                      </p:cBhvr>
                                    </p:animEffect>
                                    <p:anim calcmode="lin" valueType="num">
                                      <p:cBhvr>
                                        <p:cTn id="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xEl>
                                              <p:pRg st="2" end="2"/>
                                            </p:txEl>
                                          </p:spTgt>
                                        </p:tgtEl>
                                        <p:attrNameLst>
                                          <p:attrName>style.visibility</p:attrName>
                                        </p:attrNameLst>
                                      </p:cBhvr>
                                      <p:to>
                                        <p:strVal val="visible"/>
                                      </p:to>
                                    </p:set>
                                    <p:animEffect transition="in" filter="fade">
                                      <p:cBhvr>
                                        <p:cTn id="14" dur="1000"/>
                                        <p:tgtEl>
                                          <p:spTgt spid="4">
                                            <p:txEl>
                                              <p:pRg st="2" end="2"/>
                                            </p:txEl>
                                          </p:spTgt>
                                        </p:tgtEl>
                                      </p:cBhvr>
                                    </p:animEffect>
                                    <p:anim calcmode="lin" valueType="num">
                                      <p:cBhvr>
                                        <p:cTn id="15"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3" end="3"/>
                                            </p:txEl>
                                          </p:spTgt>
                                        </p:tgtEl>
                                        <p:attrNameLst>
                                          <p:attrName>style.visibility</p:attrName>
                                        </p:attrNameLst>
                                      </p:cBhvr>
                                      <p:to>
                                        <p:strVal val="visible"/>
                                      </p:to>
                                    </p:set>
                                    <p:animEffect transition="in" filter="fade">
                                      <p:cBhvr>
                                        <p:cTn id="21" dur="1000"/>
                                        <p:tgtEl>
                                          <p:spTgt spid="4">
                                            <p:txEl>
                                              <p:pRg st="3" end="3"/>
                                            </p:txEl>
                                          </p:spTgt>
                                        </p:tgtEl>
                                      </p:cBhvr>
                                    </p:animEffect>
                                    <p:anim calcmode="lin" valueType="num">
                                      <p:cBhvr>
                                        <p:cTn id="2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287761" y="365124"/>
            <a:ext cx="3904343" cy="462189"/>
          </a:xfrm>
          <a:noFill/>
          <a:ln>
            <a:solidFill>
              <a:schemeClr val="bg1"/>
            </a:solidFill>
          </a:ln>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US" sz="4900" b="1" dirty="0">
                <a:solidFill>
                  <a:schemeClr val="accent1"/>
                </a:solidFill>
                <a:latin typeface="+mj-lt"/>
              </a:rPr>
              <a:t>Activities: Part 1</a:t>
            </a:r>
            <a:endParaRPr lang="en-US" b="1" dirty="0">
              <a:solidFill>
                <a:schemeClr val="accent1"/>
              </a:solidFill>
              <a:latin typeface="+mj-lt"/>
            </a:endParaRPr>
          </a:p>
        </p:txBody>
      </p:sp>
      <p:sp>
        <p:nvSpPr>
          <p:cNvPr id="3" name="Rectangle 2"/>
          <p:cNvSpPr/>
          <p:nvPr/>
        </p:nvSpPr>
        <p:spPr>
          <a:xfrm>
            <a:off x="666038" y="827313"/>
            <a:ext cx="10370547" cy="3811043"/>
          </a:xfrm>
          <a:prstGeom prst="rect">
            <a:avLst/>
          </a:prstGeom>
        </p:spPr>
        <p:txBody>
          <a:bodyPr wrap="square">
            <a:spAutoFit/>
          </a:bodyPr>
          <a:lstStyle/>
          <a:p>
            <a:pPr>
              <a:spcAft>
                <a:spcPts val="0"/>
              </a:spcAft>
            </a:pPr>
            <a:endParaRPr lang="fr-FR" sz="2000" b="1" dirty="0">
              <a:ea typeface="Times New Roman" panose="02020603050405020304" pitchFamily="18" charset="0"/>
            </a:endParaRPr>
          </a:p>
          <a:p>
            <a:pPr marL="342900" lvl="0" indent="-342900">
              <a:spcAft>
                <a:spcPts val="0"/>
              </a:spcAft>
              <a:buFont typeface="+mj-lt"/>
              <a:buAutoNum type="arabicPeriod"/>
              <a:tabLst>
                <a:tab pos="457200" algn="l"/>
              </a:tabLst>
            </a:pPr>
            <a:r>
              <a:rPr lang="en-US" sz="2000" dirty="0">
                <a:ea typeface="Times New Roman" panose="02020603050405020304" pitchFamily="18" charset="0"/>
                <a:cs typeface="Arial" panose="020B0604020202020204" pitchFamily="34" charset="0"/>
              </a:rPr>
              <a:t>Two factors that most influence the youth of your church </a:t>
            </a:r>
            <a:r>
              <a:rPr lang="en-US" sz="2000" dirty="0">
                <a:ea typeface="Times New Roman" panose="02020603050405020304" pitchFamily="18" charset="0"/>
              </a:rPr>
              <a:t> </a:t>
            </a:r>
            <a:endParaRPr lang="fr-FR" sz="2000" dirty="0">
              <a:ea typeface="Times New Roman" panose="02020603050405020304" pitchFamily="18" charset="0"/>
            </a:endParaRPr>
          </a:p>
          <a:p>
            <a:pPr marL="342900" lvl="0" indent="-342900">
              <a:spcAft>
                <a:spcPts val="0"/>
              </a:spcAft>
              <a:buFont typeface="+mj-lt"/>
              <a:buAutoNum type="arabicPeriod" startAt="2"/>
              <a:tabLst>
                <a:tab pos="457200" algn="l"/>
              </a:tabLst>
            </a:pPr>
            <a:r>
              <a:rPr lang="en-US" sz="2000" dirty="0">
                <a:ea typeface="Times New Roman" panose="02020603050405020304" pitchFamily="18" charset="0"/>
                <a:cs typeface="Arial" panose="020B0604020202020204" pitchFamily="34" charset="0"/>
              </a:rPr>
              <a:t>The musical trend of the youth in your church </a:t>
            </a:r>
            <a:r>
              <a:rPr lang="en-US" sz="2000" dirty="0">
                <a:ea typeface="Times New Roman" panose="02020603050405020304" pitchFamily="18" charset="0"/>
              </a:rPr>
              <a:t> </a:t>
            </a:r>
            <a:endParaRPr lang="fr-FR" sz="2000" dirty="0">
              <a:ea typeface="Times New Roman" panose="02020603050405020304" pitchFamily="18" charset="0"/>
            </a:endParaRPr>
          </a:p>
          <a:p>
            <a:pPr marL="342900" lvl="0" indent="-342900">
              <a:spcAft>
                <a:spcPts val="0"/>
              </a:spcAft>
              <a:buFont typeface="+mj-lt"/>
              <a:buAutoNum type="arabicPeriod" startAt="3"/>
              <a:tabLst>
                <a:tab pos="457200" algn="l"/>
              </a:tabLst>
            </a:pPr>
            <a:r>
              <a:rPr lang="en-US" sz="2000" dirty="0">
                <a:ea typeface="Times New Roman" panose="02020603050405020304" pitchFamily="18" charset="0"/>
                <a:cs typeface="Arial" panose="020B0604020202020204" pitchFamily="34" charset="0"/>
              </a:rPr>
              <a:t>The value placed on the church by the youth</a:t>
            </a:r>
            <a:endParaRPr lang="fr-FR" sz="2000" dirty="0">
              <a:ea typeface="Times New Roman" panose="02020603050405020304" pitchFamily="18" charset="0"/>
            </a:endParaRPr>
          </a:p>
          <a:p>
            <a:pPr marL="342900" lvl="0" indent="-342900">
              <a:spcAft>
                <a:spcPts val="0"/>
              </a:spcAft>
              <a:buFont typeface="+mj-lt"/>
              <a:buAutoNum type="arabicPeriod" startAt="4"/>
              <a:tabLst>
                <a:tab pos="457200" algn="l"/>
              </a:tabLst>
            </a:pPr>
            <a:r>
              <a:rPr lang="en-US" sz="2000" dirty="0">
                <a:ea typeface="Times New Roman" panose="02020603050405020304" pitchFamily="18" charset="0"/>
                <a:cs typeface="Arial" panose="020B0604020202020204" pitchFamily="34" charset="0"/>
              </a:rPr>
              <a:t>The leisure activities of the youth</a:t>
            </a:r>
            <a:r>
              <a:rPr lang="fr-FR" sz="2000" dirty="0">
                <a:ea typeface="Times New Roman" panose="02020603050405020304" pitchFamily="18" charset="0"/>
              </a:rPr>
              <a:t> </a:t>
            </a:r>
          </a:p>
          <a:p>
            <a:pPr marL="342900" lvl="0" indent="-342900">
              <a:spcAft>
                <a:spcPts val="0"/>
              </a:spcAft>
              <a:buFont typeface="+mj-lt"/>
              <a:buAutoNum type="arabicPeriod" startAt="5"/>
              <a:tabLst>
                <a:tab pos="457200" algn="l"/>
              </a:tabLst>
            </a:pPr>
            <a:r>
              <a:rPr lang="en-US" sz="2000" dirty="0">
                <a:ea typeface="Times New Roman" panose="02020603050405020304" pitchFamily="18" charset="0"/>
                <a:cs typeface="Arial" panose="020B0604020202020204" pitchFamily="34" charset="0"/>
              </a:rPr>
              <a:t>Their favorite media</a:t>
            </a:r>
            <a:endParaRPr lang="fr-FR" sz="2000" dirty="0">
              <a:ea typeface="Times New Roman" panose="02020603050405020304" pitchFamily="18" charset="0"/>
            </a:endParaRPr>
          </a:p>
          <a:p>
            <a:pPr marL="342900" lvl="0" indent="-342900">
              <a:spcAft>
                <a:spcPts val="0"/>
              </a:spcAft>
              <a:buFont typeface="+mj-lt"/>
              <a:buAutoNum type="arabicPeriod" startAt="6"/>
              <a:tabLst>
                <a:tab pos="457200" algn="l"/>
              </a:tabLst>
            </a:pPr>
            <a:r>
              <a:rPr lang="en-US" sz="2000" dirty="0">
                <a:ea typeface="Times New Roman" panose="02020603050405020304" pitchFamily="18" charset="0"/>
                <a:cs typeface="Arial" panose="020B0604020202020204" pitchFamily="34" charset="0"/>
              </a:rPr>
              <a:t>The influence that church leaders have on them</a:t>
            </a:r>
            <a:endParaRPr lang="fr-FR" sz="2000" dirty="0">
              <a:ea typeface="Times New Roman" panose="02020603050405020304" pitchFamily="18" charset="0"/>
            </a:endParaRPr>
          </a:p>
          <a:p>
            <a:pPr marL="342900" lvl="0" indent="-342900">
              <a:spcAft>
                <a:spcPts val="0"/>
              </a:spcAft>
              <a:buFont typeface="+mj-lt"/>
              <a:buAutoNum type="arabicPeriod" startAt="7"/>
              <a:tabLst>
                <a:tab pos="457200" algn="l"/>
              </a:tabLst>
            </a:pPr>
            <a:r>
              <a:rPr lang="en-US" sz="2000" dirty="0">
                <a:ea typeface="Times New Roman" panose="02020603050405020304" pitchFamily="18" charset="0"/>
                <a:cs typeface="Arial" panose="020B0604020202020204" pitchFamily="34" charset="0"/>
              </a:rPr>
              <a:t>To whom they talk about their problems with confidence</a:t>
            </a:r>
            <a:endParaRPr lang="fr-FR" sz="2000" dirty="0">
              <a:ea typeface="Times New Roman" panose="02020603050405020304" pitchFamily="18" charset="0"/>
            </a:endParaRPr>
          </a:p>
          <a:p>
            <a:pPr marL="342900" lvl="0" indent="-342900">
              <a:spcAft>
                <a:spcPts val="0"/>
              </a:spcAft>
              <a:buFont typeface="+mj-lt"/>
              <a:buAutoNum type="arabicPeriod" startAt="8"/>
              <a:tabLst>
                <a:tab pos="457200" algn="l"/>
              </a:tabLst>
            </a:pPr>
            <a:r>
              <a:rPr lang="en-US" sz="2000" dirty="0">
                <a:ea typeface="Times New Roman" panose="02020603050405020304" pitchFamily="18" charset="0"/>
                <a:cs typeface="Arial" panose="020B0604020202020204" pitchFamily="34" charset="0"/>
              </a:rPr>
              <a:t>The main complaints about the life of the church</a:t>
            </a:r>
            <a:endParaRPr lang="fr-FR" sz="2000" dirty="0">
              <a:ea typeface="Times New Roman" panose="02020603050405020304" pitchFamily="18" charset="0"/>
            </a:endParaRPr>
          </a:p>
          <a:p>
            <a:pPr marL="342900" lvl="0" indent="-342900">
              <a:spcAft>
                <a:spcPts val="0"/>
              </a:spcAft>
              <a:buFont typeface="+mj-lt"/>
              <a:buAutoNum type="arabicPeriod" startAt="9"/>
              <a:tabLst>
                <a:tab pos="457200" algn="l"/>
              </a:tabLst>
            </a:pPr>
            <a:r>
              <a:rPr lang="en-US" sz="2000" dirty="0">
                <a:ea typeface="Times New Roman" panose="02020603050405020304" pitchFamily="18" charset="0"/>
                <a:cs typeface="Arial" panose="020B0604020202020204" pitchFamily="34" charset="0"/>
              </a:rPr>
              <a:t>The heroes they would like to resemble</a:t>
            </a:r>
            <a:endParaRPr lang="fr-FR" sz="2000" dirty="0">
              <a:ea typeface="Times New Roman" panose="02020603050405020304" pitchFamily="18" charset="0"/>
            </a:endParaRPr>
          </a:p>
          <a:p>
            <a:pPr marL="342900" lvl="0" indent="-342900">
              <a:spcAft>
                <a:spcPts val="0"/>
              </a:spcAft>
              <a:buFont typeface="+mj-lt"/>
              <a:buAutoNum type="arabicPeriod" startAt="10"/>
              <a:tabLst>
                <a:tab pos="457200" algn="l"/>
              </a:tabLst>
            </a:pPr>
            <a:r>
              <a:rPr lang="en-US" sz="2000" dirty="0">
                <a:ea typeface="Times New Roman" panose="02020603050405020304" pitchFamily="18" charset="0"/>
                <a:cs typeface="Arial" panose="020B0604020202020204" pitchFamily="34" charset="0"/>
              </a:rPr>
              <a:t>Their understanding of Christian living</a:t>
            </a:r>
            <a:endParaRPr lang="fr-FR" sz="2000" dirty="0">
              <a:ea typeface="Times New Roman" panose="02020603050405020304" pitchFamily="18" charset="0"/>
            </a:endParaRPr>
          </a:p>
          <a:p>
            <a:pPr marL="457200">
              <a:lnSpc>
                <a:spcPct val="115000"/>
              </a:lnSpc>
              <a:spcAft>
                <a:spcPts val="0"/>
              </a:spcAft>
            </a:pPr>
            <a:endParaRPr lang="fr-FR" sz="2000" dirty="0">
              <a:effectLst/>
              <a:ea typeface="Times New Roman" panose="02020603050405020304" pitchFamily="18" charset="0"/>
            </a:endParaRPr>
          </a:p>
        </p:txBody>
      </p:sp>
      <p:pic>
        <p:nvPicPr>
          <p:cNvPr id="5" name="Picture 4">
            <a:extLst>
              <a:ext uri="{FF2B5EF4-FFF2-40B4-BE49-F238E27FC236}">
                <a16:creationId xmlns:a16="http://schemas.microsoft.com/office/drawing/2014/main" id="{332E113A-7BE2-A34C-A4FE-AC97D548A0E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8861126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98828" y="827313"/>
            <a:ext cx="9882207" cy="3678636"/>
          </a:xfrm>
          <a:prstGeom prst="rect">
            <a:avLst/>
          </a:prstGeom>
        </p:spPr>
        <p:txBody>
          <a:bodyPr wrap="square">
            <a:spAutoFit/>
          </a:bodyPr>
          <a:lstStyle/>
          <a:p>
            <a:pPr algn="ctr">
              <a:spcAft>
                <a:spcPts val="0"/>
              </a:spcAft>
            </a:pPr>
            <a:endParaRPr lang="fr-FR" sz="2300" dirty="0">
              <a:ea typeface="Times New Roman" panose="02020603050405020304" pitchFamily="18" charset="0"/>
            </a:endParaRPr>
          </a:p>
          <a:p>
            <a:pPr>
              <a:lnSpc>
                <a:spcPct val="115000"/>
              </a:lnSpc>
              <a:spcAft>
                <a:spcPts val="0"/>
              </a:spcAft>
            </a:pPr>
            <a:r>
              <a:rPr lang="en-US" sz="2300" dirty="0">
                <a:ea typeface="Times New Roman" panose="02020603050405020304" pitchFamily="18" charset="0"/>
                <a:cs typeface="Calibri" panose="020F0502020204030204" pitchFamily="34" charset="0"/>
              </a:rPr>
              <a:t>Use the methods outlined above to get involved with the youth of your church for a quarter. During this time, find out how close you were in your original answers to the statements, without interrogating the youth. The aim is to crosscheck the depth of your knowledge vis-à-vis youth-adult relationships. If you were mostly correct with your </a:t>
            </a:r>
            <a:r>
              <a:rPr lang="en-US" sz="2300" b="1" dirty="0">
                <a:ea typeface="Times New Roman" panose="02020603050405020304" pitchFamily="18" charset="0"/>
                <a:cs typeface="Calibri" panose="020F0502020204030204" pitchFamily="34" charset="0"/>
              </a:rPr>
              <a:t>Part 1</a:t>
            </a:r>
            <a:r>
              <a:rPr lang="en-US" sz="2300" dirty="0">
                <a:ea typeface="Times New Roman" panose="02020603050405020304" pitchFamily="18" charset="0"/>
                <a:cs typeface="Calibri" panose="020F0502020204030204" pitchFamily="34" charset="0"/>
              </a:rPr>
              <a:t> answers, congratulations!! If not, you know what you need to work on, and no doubt you have come much closer during the quarter of learning what your youth really think about and how they feel.</a:t>
            </a:r>
            <a:endParaRPr lang="fr-FR" sz="2300" dirty="0">
              <a:ea typeface="Times New Roman" panose="02020603050405020304" pitchFamily="18" charset="0"/>
            </a:endParaRPr>
          </a:p>
          <a:p>
            <a:pPr marL="457200">
              <a:lnSpc>
                <a:spcPct val="115000"/>
              </a:lnSpc>
              <a:spcAft>
                <a:spcPts val="0"/>
              </a:spcAft>
            </a:pPr>
            <a:endParaRPr lang="fr-FR" sz="2300" dirty="0">
              <a:effectLst/>
              <a:ea typeface="Times New Roman" panose="02020603050405020304" pitchFamily="18" charset="0"/>
            </a:endParaRPr>
          </a:p>
        </p:txBody>
      </p:sp>
      <p:sp>
        <p:nvSpPr>
          <p:cNvPr id="6" name="Titre 1">
            <a:extLst>
              <a:ext uri="{FF2B5EF4-FFF2-40B4-BE49-F238E27FC236}">
                <a16:creationId xmlns:a16="http://schemas.microsoft.com/office/drawing/2014/main" id="{3E69EEBA-56F2-3A48-AED2-3CE922108C8C}"/>
              </a:ext>
            </a:extLst>
          </p:cNvPr>
          <p:cNvSpPr>
            <a:spLocks noGrp="1"/>
          </p:cNvSpPr>
          <p:nvPr>
            <p:ph type="title"/>
          </p:nvPr>
        </p:nvSpPr>
        <p:spPr>
          <a:xfrm>
            <a:off x="3287759" y="596218"/>
            <a:ext cx="3904343" cy="462189"/>
          </a:xfrm>
          <a:noFill/>
          <a:ln>
            <a:solidFill>
              <a:schemeClr val="bg1"/>
            </a:solidFill>
          </a:ln>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en-US" sz="4900" b="1" dirty="0">
                <a:solidFill>
                  <a:schemeClr val="accent1"/>
                </a:solidFill>
                <a:latin typeface="+mj-lt"/>
              </a:rPr>
              <a:t>Activities: Part 2</a:t>
            </a:r>
            <a:endParaRPr lang="en-US" b="1" dirty="0">
              <a:solidFill>
                <a:schemeClr val="accent1"/>
              </a:solidFill>
              <a:latin typeface="+mj-lt"/>
            </a:endParaRPr>
          </a:p>
        </p:txBody>
      </p:sp>
      <p:pic>
        <p:nvPicPr>
          <p:cNvPr id="8" name="Picture 7">
            <a:extLst>
              <a:ext uri="{FF2B5EF4-FFF2-40B4-BE49-F238E27FC236}">
                <a16:creationId xmlns:a16="http://schemas.microsoft.com/office/drawing/2014/main" id="{3E1B75CC-6FCB-D347-A094-4F827958E2D2}"/>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7977851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b="1" dirty="0">
                <a:solidFill>
                  <a:srgbClr val="0070C0"/>
                </a:solidFill>
                <a:ea typeface="Tahoma" panose="020B0604030504040204" pitchFamily="34" charset="0"/>
                <a:cs typeface="Tahoma" panose="020B0604030504040204" pitchFamily="34" charset="0"/>
              </a:rPr>
              <a:t>OBJECTIVE OF THE SEMINARY</a:t>
            </a:r>
          </a:p>
        </p:txBody>
      </p:sp>
      <p:sp>
        <p:nvSpPr>
          <p:cNvPr id="3" name="ZoneTexte 2"/>
          <p:cNvSpPr txBox="1"/>
          <p:nvPr/>
        </p:nvSpPr>
        <p:spPr>
          <a:xfrm>
            <a:off x="838200" y="1828800"/>
            <a:ext cx="8683171" cy="2246769"/>
          </a:xfrm>
          <a:prstGeom prst="rect">
            <a:avLst/>
          </a:prstGeom>
          <a:noFill/>
        </p:spPr>
        <p:txBody>
          <a:bodyPr wrap="square" rtlCol="0">
            <a:spAutoFit/>
          </a:bodyPr>
          <a:lstStyle/>
          <a:p>
            <a:pPr marL="285750" indent="-285750">
              <a:buFont typeface="Arial" panose="020B0604020202020204" pitchFamily="34" charset="0"/>
              <a:buChar char="•"/>
            </a:pPr>
            <a:r>
              <a:rPr lang="en-US" sz="2800" dirty="0">
                <a:ea typeface="Tahoma" panose="020B0604030504040204" pitchFamily="34" charset="0"/>
                <a:cs typeface="Tahoma" panose="020B0604030504040204" pitchFamily="34" charset="0"/>
              </a:rPr>
              <a:t>Understanding Jesus example in regard to cultural accommodation</a:t>
            </a:r>
          </a:p>
          <a:p>
            <a:pPr marL="285750" indent="-285750">
              <a:buFont typeface="Arial" panose="020B0604020202020204" pitchFamily="34" charset="0"/>
              <a:buChar char="•"/>
            </a:pPr>
            <a:r>
              <a:rPr lang="en-US" sz="2800" dirty="0">
                <a:ea typeface="Tahoma" panose="020B0604030504040204" pitchFamily="34" charset="0"/>
                <a:cs typeface="Tahoma" panose="020B0604030504040204" pitchFamily="34" charset="0"/>
              </a:rPr>
              <a:t>Discovers the challenges faced by young people</a:t>
            </a:r>
          </a:p>
          <a:p>
            <a:pPr marL="285750" indent="-285750">
              <a:buFont typeface="Arial" panose="020B0604020202020204" pitchFamily="34" charset="0"/>
              <a:buChar char="•"/>
            </a:pPr>
            <a:r>
              <a:rPr lang="en-US" sz="2800" dirty="0">
                <a:ea typeface="Tahoma" panose="020B0604030504040204" pitchFamily="34" charset="0"/>
                <a:cs typeface="Tahoma" panose="020B0604030504040204" pitchFamily="34" charset="0"/>
              </a:rPr>
              <a:t>Understand the world in which youth live</a:t>
            </a:r>
          </a:p>
          <a:p>
            <a:pPr marL="285750" indent="-285750">
              <a:buFont typeface="Arial" panose="020B0604020202020204" pitchFamily="34" charset="0"/>
              <a:buChar char="•"/>
            </a:pPr>
            <a:r>
              <a:rPr lang="en-US" sz="2800" dirty="0">
                <a:ea typeface="Tahoma" panose="020B0604030504040204" pitchFamily="34" charset="0"/>
                <a:cs typeface="Tahoma" panose="020B0604030504040204" pitchFamily="34" charset="0"/>
              </a:rPr>
              <a:t>Know steps to be acquitted with youth environment.</a:t>
            </a:r>
          </a:p>
        </p:txBody>
      </p:sp>
      <p:pic>
        <p:nvPicPr>
          <p:cNvPr id="4" name="Picture 3">
            <a:extLst>
              <a:ext uri="{FF2B5EF4-FFF2-40B4-BE49-F238E27FC236}">
                <a16:creationId xmlns:a16="http://schemas.microsoft.com/office/drawing/2014/main" id="{5846CFF7-5CC4-6249-AA6E-D33C36E869FC}"/>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19750044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671715" y="468287"/>
            <a:ext cx="6415314" cy="757274"/>
          </a:xfrm>
        </p:spPr>
        <p:txBody>
          <a:bodyPr>
            <a:normAutofit/>
          </a:bodyPr>
          <a:lstStyle/>
          <a:p>
            <a:pPr algn="ctr"/>
            <a:r>
              <a:rPr lang="fr-FR" b="1" dirty="0">
                <a:solidFill>
                  <a:schemeClr val="accent1"/>
                </a:solidFill>
              </a:rPr>
              <a:t>DIFFERENT BRAINS</a:t>
            </a:r>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85965" y="2924163"/>
            <a:ext cx="2014795" cy="2202218"/>
          </a:xfrm>
          <a:prstGeom prst="rect">
            <a:avLst/>
          </a:prstGeom>
        </p:spPr>
      </p:pic>
      <p:sp>
        <p:nvSpPr>
          <p:cNvPr id="5" name="Rectangle 4"/>
          <p:cNvSpPr/>
          <p:nvPr/>
        </p:nvSpPr>
        <p:spPr>
          <a:xfrm>
            <a:off x="1070884" y="1371720"/>
            <a:ext cx="8044959" cy="584775"/>
          </a:xfrm>
          <a:prstGeom prst="rect">
            <a:avLst/>
          </a:prstGeom>
        </p:spPr>
        <p:txBody>
          <a:bodyPr wrap="none">
            <a:spAutoFit/>
          </a:bodyPr>
          <a:lstStyle/>
          <a:p>
            <a:r>
              <a:rPr lang="en-US" sz="3200" dirty="0"/>
              <a:t>« Teen brains aren't finished yet. »  </a:t>
            </a:r>
            <a:r>
              <a:rPr lang="en-US" sz="2800" dirty="0"/>
              <a:t>Abigail Baird</a:t>
            </a:r>
          </a:p>
        </p:txBody>
      </p:sp>
      <p:sp>
        <p:nvSpPr>
          <p:cNvPr id="6" name="ZoneTexte 5"/>
          <p:cNvSpPr txBox="1"/>
          <p:nvPr/>
        </p:nvSpPr>
        <p:spPr>
          <a:xfrm>
            <a:off x="3104057" y="5337983"/>
            <a:ext cx="3802646" cy="553998"/>
          </a:xfrm>
          <a:prstGeom prst="rect">
            <a:avLst/>
          </a:prstGeom>
        </p:spPr>
        <p:style>
          <a:lnRef idx="3">
            <a:schemeClr val="lt1"/>
          </a:lnRef>
          <a:fillRef idx="1">
            <a:schemeClr val="accent1"/>
          </a:fillRef>
          <a:effectRef idx="1">
            <a:schemeClr val="accent1"/>
          </a:effectRef>
          <a:fontRef idx="minor">
            <a:schemeClr val="lt1"/>
          </a:fontRef>
        </p:style>
        <p:txBody>
          <a:bodyPr wrap="square" rtlCol="0">
            <a:spAutoFit/>
          </a:bodyPr>
          <a:lstStyle/>
          <a:p>
            <a:pPr algn="ctr"/>
            <a:r>
              <a:rPr lang="en-US" sz="3000" b="1" dirty="0"/>
              <a:t>Two Worlds</a:t>
            </a:r>
          </a:p>
        </p:txBody>
      </p:sp>
      <p:grpSp>
        <p:nvGrpSpPr>
          <p:cNvPr id="15" name="Groupe 14"/>
          <p:cNvGrpSpPr/>
          <p:nvPr/>
        </p:nvGrpSpPr>
        <p:grpSpPr>
          <a:xfrm>
            <a:off x="2696786" y="2327841"/>
            <a:ext cx="1671067" cy="1573106"/>
            <a:chOff x="2723095" y="2679580"/>
            <a:chExt cx="1671067" cy="1573106"/>
          </a:xfrm>
        </p:grpSpPr>
        <p:sp>
          <p:nvSpPr>
            <p:cNvPr id="12" name="Pensées 11"/>
            <p:cNvSpPr/>
            <p:nvPr/>
          </p:nvSpPr>
          <p:spPr>
            <a:xfrm rot="16200000">
              <a:off x="2772076" y="2630599"/>
              <a:ext cx="1573106" cy="1671067"/>
            </a:xfrm>
            <a:prstGeom prst="cloud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2887395" y="3123340"/>
              <a:ext cx="1480458" cy="954107"/>
            </a:xfrm>
            <a:prstGeom prst="rect">
              <a:avLst/>
            </a:prstGeom>
            <a:noFill/>
          </p:spPr>
          <p:txBody>
            <a:bodyPr wrap="square" rtlCol="0">
              <a:spAutoFit/>
            </a:bodyPr>
            <a:lstStyle/>
            <a:p>
              <a:pPr algn="ctr"/>
              <a:r>
                <a:rPr lang="en-US" sz="2800" b="1" dirty="0">
                  <a:latin typeface="Arial Narrow" panose="020B0606020202030204" pitchFamily="34" charset="0"/>
                </a:rPr>
                <a:t>Being a </a:t>
              </a:r>
            </a:p>
            <a:p>
              <a:pPr algn="ctr"/>
              <a:r>
                <a:rPr lang="en-US" sz="2800" b="1" dirty="0">
                  <a:latin typeface="Arial Narrow" panose="020B0606020202030204" pitchFamily="34" charset="0"/>
                </a:rPr>
                <a:t>child</a:t>
              </a:r>
            </a:p>
          </p:txBody>
        </p:sp>
      </p:grpSp>
      <p:grpSp>
        <p:nvGrpSpPr>
          <p:cNvPr id="16" name="Groupe 15"/>
          <p:cNvGrpSpPr/>
          <p:nvPr/>
        </p:nvGrpSpPr>
        <p:grpSpPr>
          <a:xfrm>
            <a:off x="5637482" y="2077317"/>
            <a:ext cx="1697484" cy="1660508"/>
            <a:chOff x="5801782" y="2701255"/>
            <a:chExt cx="1697484" cy="1660508"/>
          </a:xfrm>
        </p:grpSpPr>
        <p:sp>
          <p:nvSpPr>
            <p:cNvPr id="13" name="Pensées 12"/>
            <p:cNvSpPr/>
            <p:nvPr/>
          </p:nvSpPr>
          <p:spPr>
            <a:xfrm rot="1992505">
              <a:off x="5801782" y="2701255"/>
              <a:ext cx="1544826" cy="1660508"/>
            </a:xfrm>
            <a:prstGeom prst="cloudCallou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ZoneTexte 13"/>
            <p:cNvSpPr txBox="1"/>
            <p:nvPr/>
          </p:nvSpPr>
          <p:spPr>
            <a:xfrm>
              <a:off x="6018808" y="3066649"/>
              <a:ext cx="1480458" cy="954107"/>
            </a:xfrm>
            <a:prstGeom prst="rect">
              <a:avLst/>
            </a:prstGeom>
            <a:noFill/>
          </p:spPr>
          <p:txBody>
            <a:bodyPr wrap="square" rtlCol="0">
              <a:spAutoFit/>
            </a:bodyPr>
            <a:lstStyle/>
            <a:p>
              <a:pPr algn="ctr"/>
              <a:r>
                <a:rPr lang="en-US" sz="2800" b="1" dirty="0">
                  <a:latin typeface="Arial Narrow" panose="020B0606020202030204" pitchFamily="34" charset="0"/>
                </a:rPr>
                <a:t>Being an </a:t>
              </a:r>
            </a:p>
            <a:p>
              <a:pPr algn="ctr"/>
              <a:r>
                <a:rPr lang="en-US" sz="2800" b="1" dirty="0">
                  <a:latin typeface="Arial Narrow" panose="020B0606020202030204" pitchFamily="34" charset="0"/>
                </a:rPr>
                <a:t>Adult</a:t>
              </a:r>
            </a:p>
          </p:txBody>
        </p:sp>
      </p:grpSp>
      <p:pic>
        <p:nvPicPr>
          <p:cNvPr id="17" name="Picture 16">
            <a:extLst>
              <a:ext uri="{FF2B5EF4-FFF2-40B4-BE49-F238E27FC236}">
                <a16:creationId xmlns:a16="http://schemas.microsoft.com/office/drawing/2014/main" id="{70E7DAD4-0EC7-F349-B47A-C05A680CE532}"/>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254311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31" presetClass="entr" presetSubtype="0" fill="hold" nodeType="clickEffect">
                                  <p:stCondLst>
                                    <p:cond delay="0"/>
                                  </p:stCondLst>
                                  <p:childTnLst>
                                    <p:set>
                                      <p:cBhvr>
                                        <p:cTn id="16" dur="1" fill="hold">
                                          <p:stCondLst>
                                            <p:cond delay="0"/>
                                          </p:stCondLst>
                                        </p:cTn>
                                        <p:tgtEl>
                                          <p:spTgt spid="15"/>
                                        </p:tgtEl>
                                        <p:attrNameLst>
                                          <p:attrName>style.visibility</p:attrName>
                                        </p:attrNameLst>
                                      </p:cBhvr>
                                      <p:to>
                                        <p:strVal val="visible"/>
                                      </p:to>
                                    </p:set>
                                    <p:anim calcmode="lin" valueType="num">
                                      <p:cBhvr>
                                        <p:cTn id="17" dur="1000" fill="hold"/>
                                        <p:tgtEl>
                                          <p:spTgt spid="15"/>
                                        </p:tgtEl>
                                        <p:attrNameLst>
                                          <p:attrName>ppt_w</p:attrName>
                                        </p:attrNameLst>
                                      </p:cBhvr>
                                      <p:tavLst>
                                        <p:tav tm="0">
                                          <p:val>
                                            <p:fltVal val="0"/>
                                          </p:val>
                                        </p:tav>
                                        <p:tav tm="100000">
                                          <p:val>
                                            <p:strVal val="#ppt_w"/>
                                          </p:val>
                                        </p:tav>
                                      </p:tavLst>
                                    </p:anim>
                                    <p:anim calcmode="lin" valueType="num">
                                      <p:cBhvr>
                                        <p:cTn id="18" dur="1000" fill="hold"/>
                                        <p:tgtEl>
                                          <p:spTgt spid="15"/>
                                        </p:tgtEl>
                                        <p:attrNameLst>
                                          <p:attrName>ppt_h</p:attrName>
                                        </p:attrNameLst>
                                      </p:cBhvr>
                                      <p:tavLst>
                                        <p:tav tm="0">
                                          <p:val>
                                            <p:fltVal val="0"/>
                                          </p:val>
                                        </p:tav>
                                        <p:tav tm="100000">
                                          <p:val>
                                            <p:strVal val="#ppt_h"/>
                                          </p:val>
                                        </p:tav>
                                      </p:tavLst>
                                    </p:anim>
                                    <p:anim calcmode="lin" valueType="num">
                                      <p:cBhvr>
                                        <p:cTn id="19" dur="1000" fill="hold"/>
                                        <p:tgtEl>
                                          <p:spTgt spid="15"/>
                                        </p:tgtEl>
                                        <p:attrNameLst>
                                          <p:attrName>style.rotation</p:attrName>
                                        </p:attrNameLst>
                                      </p:cBhvr>
                                      <p:tavLst>
                                        <p:tav tm="0">
                                          <p:val>
                                            <p:fltVal val="90"/>
                                          </p:val>
                                        </p:tav>
                                        <p:tav tm="100000">
                                          <p:val>
                                            <p:fltVal val="0"/>
                                          </p:val>
                                        </p:tav>
                                      </p:tavLst>
                                    </p:anim>
                                    <p:animEffect transition="in" filter="fade">
                                      <p:cBhvr>
                                        <p:cTn id="20" dur="1000"/>
                                        <p:tgtEl>
                                          <p:spTgt spid="15"/>
                                        </p:tgtEl>
                                      </p:cBhvr>
                                    </p:animEffect>
                                  </p:childTnLst>
                                </p:cTn>
                              </p:par>
                            </p:childTnLst>
                          </p:cTn>
                        </p:par>
                      </p:childTnLst>
                    </p:cTn>
                  </p:par>
                  <p:par>
                    <p:cTn id="21" fill="hold">
                      <p:stCondLst>
                        <p:cond delay="indefinite"/>
                      </p:stCondLst>
                      <p:childTnLst>
                        <p:par>
                          <p:cTn id="22" fill="hold">
                            <p:stCondLst>
                              <p:cond delay="0"/>
                            </p:stCondLst>
                            <p:childTnLst>
                              <p:par>
                                <p:cTn id="23" presetID="31" presetClass="entr" presetSubtype="0" fill="hold" nodeType="click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1000" fill="hold"/>
                                        <p:tgtEl>
                                          <p:spTgt spid="16"/>
                                        </p:tgtEl>
                                        <p:attrNameLst>
                                          <p:attrName>ppt_w</p:attrName>
                                        </p:attrNameLst>
                                      </p:cBhvr>
                                      <p:tavLst>
                                        <p:tav tm="0">
                                          <p:val>
                                            <p:fltVal val="0"/>
                                          </p:val>
                                        </p:tav>
                                        <p:tav tm="100000">
                                          <p:val>
                                            <p:strVal val="#ppt_w"/>
                                          </p:val>
                                        </p:tav>
                                      </p:tavLst>
                                    </p:anim>
                                    <p:anim calcmode="lin" valueType="num">
                                      <p:cBhvr>
                                        <p:cTn id="26" dur="1000" fill="hold"/>
                                        <p:tgtEl>
                                          <p:spTgt spid="16"/>
                                        </p:tgtEl>
                                        <p:attrNameLst>
                                          <p:attrName>ppt_h</p:attrName>
                                        </p:attrNameLst>
                                      </p:cBhvr>
                                      <p:tavLst>
                                        <p:tav tm="0">
                                          <p:val>
                                            <p:fltVal val="0"/>
                                          </p:val>
                                        </p:tav>
                                        <p:tav tm="100000">
                                          <p:val>
                                            <p:strVal val="#ppt_h"/>
                                          </p:val>
                                        </p:tav>
                                      </p:tavLst>
                                    </p:anim>
                                    <p:anim calcmode="lin" valueType="num">
                                      <p:cBhvr>
                                        <p:cTn id="27" dur="1000" fill="hold"/>
                                        <p:tgtEl>
                                          <p:spTgt spid="16"/>
                                        </p:tgtEl>
                                        <p:attrNameLst>
                                          <p:attrName>style.rotation</p:attrName>
                                        </p:attrNameLst>
                                      </p:cBhvr>
                                      <p:tavLst>
                                        <p:tav tm="0">
                                          <p:val>
                                            <p:fltVal val="90"/>
                                          </p:val>
                                        </p:tav>
                                        <p:tav tm="100000">
                                          <p:val>
                                            <p:fltVal val="0"/>
                                          </p:val>
                                        </p:tav>
                                      </p:tavLst>
                                    </p:anim>
                                    <p:animEffect transition="in" filter="fade">
                                      <p:cBhvr>
                                        <p:cTn id="28" dur="1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769257" y="392486"/>
            <a:ext cx="7924799" cy="1057275"/>
          </a:xfrm>
        </p:spPr>
        <p:txBody>
          <a:bodyPr>
            <a:noAutofit/>
          </a:bodyPr>
          <a:lstStyle/>
          <a:p>
            <a:pPr algn="ctr"/>
            <a:r>
              <a:rPr lang="fr-FR" b="1" dirty="0">
                <a:solidFill>
                  <a:srgbClr val="0070C0"/>
                </a:solidFill>
              </a:rPr>
              <a:t>JESUS SHOWED THE WAY</a:t>
            </a:r>
          </a:p>
        </p:txBody>
      </p:sp>
      <p:grpSp>
        <p:nvGrpSpPr>
          <p:cNvPr id="6" name="Groupe 5"/>
          <p:cNvGrpSpPr/>
          <p:nvPr/>
        </p:nvGrpSpPr>
        <p:grpSpPr>
          <a:xfrm>
            <a:off x="851060" y="2850126"/>
            <a:ext cx="3811815" cy="1436917"/>
            <a:chOff x="330199" y="2699656"/>
            <a:chExt cx="3811815" cy="1436917"/>
          </a:xfrm>
        </p:grpSpPr>
        <p:sp>
          <p:nvSpPr>
            <p:cNvPr id="4" name="Rectangle à coins arrondis 3"/>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3" name="ZoneTexte 2"/>
            <p:cNvSpPr txBox="1"/>
            <p:nvPr/>
          </p:nvSpPr>
          <p:spPr>
            <a:xfrm>
              <a:off x="330199" y="3094949"/>
              <a:ext cx="3811815" cy="646331"/>
            </a:xfrm>
            <a:prstGeom prst="rect">
              <a:avLst/>
            </a:prstGeom>
            <a:noFill/>
          </p:spPr>
          <p:txBody>
            <a:bodyPr wrap="square" rtlCol="0">
              <a:spAutoFit/>
            </a:bodyPr>
            <a:lstStyle/>
            <a:p>
              <a:r>
                <a:rPr lang="en-US" sz="3600" b="1" dirty="0">
                  <a:solidFill>
                    <a:schemeClr val="bg1"/>
                  </a:solidFill>
                </a:rPr>
                <a:t>Jesus came down</a:t>
              </a:r>
              <a:endParaRPr lang="fr-FR" sz="2000" dirty="0">
                <a:solidFill>
                  <a:schemeClr val="bg1"/>
                </a:solidFill>
              </a:endParaRPr>
            </a:p>
          </p:txBody>
        </p:sp>
      </p:grpSp>
      <p:sp>
        <p:nvSpPr>
          <p:cNvPr id="5" name="ZoneTexte 4"/>
          <p:cNvSpPr txBox="1"/>
          <p:nvPr/>
        </p:nvSpPr>
        <p:spPr>
          <a:xfrm>
            <a:off x="5225143" y="2061913"/>
            <a:ext cx="4775200" cy="3847207"/>
          </a:xfrm>
          <a:prstGeom prst="rect">
            <a:avLst/>
          </a:prstGeom>
          <a:noFill/>
          <a:ln w="57150">
            <a:solidFill>
              <a:schemeClr val="accent1"/>
            </a:solidFill>
          </a:ln>
        </p:spPr>
        <p:txBody>
          <a:bodyPr wrap="square" rtlCol="0">
            <a:spAutoFit/>
          </a:bodyPr>
          <a:lstStyle/>
          <a:p>
            <a:r>
              <a:rPr lang="en-US" sz="2800" dirty="0">
                <a:solidFill>
                  <a:srgbClr val="000000"/>
                </a:solidFill>
                <a:ea typeface="Times New Roman" panose="02020603050405020304" pitchFamily="18" charset="0"/>
                <a:cs typeface="Arial" panose="020B0604020202020204" pitchFamily="34" charset="0"/>
              </a:rPr>
              <a:t>“Have this mind among yourselves, …. Christ Jesus, who, ….  did not count equality with God a thing to be grasped, but made himself nothing, taking the form of a servant, being born in the likeness of men. …. </a:t>
            </a:r>
          </a:p>
          <a:p>
            <a:pPr algn="r"/>
            <a:r>
              <a:rPr lang="en-US" sz="2000" dirty="0">
                <a:solidFill>
                  <a:srgbClr val="000000"/>
                </a:solidFill>
                <a:ea typeface="Times New Roman" panose="02020603050405020304" pitchFamily="18" charset="0"/>
                <a:cs typeface="Arial" panose="020B0604020202020204" pitchFamily="34" charset="0"/>
              </a:rPr>
              <a:t>Philippians 2: 5-7:</a:t>
            </a:r>
            <a:endParaRPr lang="fr-FR" sz="2000" dirty="0">
              <a:ea typeface="Times New Roman" panose="02020603050405020304" pitchFamily="18" charset="0"/>
            </a:endParaRPr>
          </a:p>
        </p:txBody>
      </p:sp>
      <p:pic>
        <p:nvPicPr>
          <p:cNvPr id="8" name="Picture 7">
            <a:extLst>
              <a:ext uri="{FF2B5EF4-FFF2-40B4-BE49-F238E27FC236}">
                <a16:creationId xmlns:a16="http://schemas.microsoft.com/office/drawing/2014/main" id="{EAE82631-7AA7-EF46-B409-975B121CC7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84238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ipe(dow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p:cNvSpPr txBox="1"/>
          <p:nvPr/>
        </p:nvSpPr>
        <p:spPr>
          <a:xfrm>
            <a:off x="4838698" y="2276570"/>
            <a:ext cx="5161645" cy="2246769"/>
          </a:xfrm>
          <a:prstGeom prst="rect">
            <a:avLst/>
          </a:prstGeom>
          <a:noFill/>
          <a:ln w="57150">
            <a:solidFill>
              <a:schemeClr val="accent1"/>
            </a:solidFill>
          </a:ln>
        </p:spPr>
        <p:txBody>
          <a:bodyPr wrap="square" rtlCol="0">
            <a:spAutoFit/>
          </a:bodyPr>
          <a:lstStyle/>
          <a:p>
            <a:r>
              <a:rPr lang="en-US" sz="2800" dirty="0"/>
              <a:t>“And as Jesus reclined at table in the house, behold, many tax collectors and sinners came and were reclining with Jesus and his disciples.” </a:t>
            </a:r>
            <a:r>
              <a:rPr lang="en-US" sz="2000" dirty="0">
                <a:solidFill>
                  <a:srgbClr val="000000"/>
                </a:solidFill>
                <a:cs typeface="Arial" panose="020B0604020202020204" pitchFamily="34" charset="0"/>
              </a:rPr>
              <a:t>Matthew 9:10-13</a:t>
            </a:r>
            <a:endParaRPr lang="fr-FR" sz="2000" dirty="0">
              <a:ea typeface="Times New Roman" panose="02020603050405020304" pitchFamily="18" charset="0"/>
            </a:endParaRPr>
          </a:p>
        </p:txBody>
      </p:sp>
      <p:grpSp>
        <p:nvGrpSpPr>
          <p:cNvPr id="6" name="Groupe 5"/>
          <p:cNvGrpSpPr/>
          <p:nvPr/>
        </p:nvGrpSpPr>
        <p:grpSpPr>
          <a:xfrm>
            <a:off x="454420" y="2561739"/>
            <a:ext cx="4384278" cy="1676430"/>
            <a:chOff x="330200" y="2699656"/>
            <a:chExt cx="3998999" cy="1436917"/>
          </a:xfrm>
        </p:grpSpPr>
        <p:sp>
          <p:nvSpPr>
            <p:cNvPr id="7" name="Rectangle à coins arrondis 6"/>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517384" y="2827029"/>
              <a:ext cx="3811815" cy="1028837"/>
            </a:xfrm>
            <a:prstGeom prst="rect">
              <a:avLst/>
            </a:prstGeom>
            <a:noFill/>
          </p:spPr>
          <p:txBody>
            <a:bodyPr wrap="square" rtlCol="0">
              <a:spAutoFit/>
            </a:bodyPr>
            <a:lstStyle/>
            <a:p>
              <a:r>
                <a:rPr lang="en-US" sz="3600" b="1" dirty="0">
                  <a:solidFill>
                    <a:schemeClr val="bg1"/>
                  </a:solidFill>
                </a:rPr>
                <a:t>Jesus mingled</a:t>
              </a:r>
            </a:p>
            <a:p>
              <a:r>
                <a:rPr lang="en-US" sz="3600" b="1" dirty="0">
                  <a:solidFill>
                    <a:schemeClr val="bg1"/>
                  </a:solidFill>
                </a:rPr>
                <a:t>with people</a:t>
              </a:r>
              <a:endParaRPr lang="fr-FR" sz="2000" dirty="0">
                <a:solidFill>
                  <a:schemeClr val="bg1"/>
                </a:solidFill>
              </a:endParaRPr>
            </a:p>
          </p:txBody>
        </p:sp>
      </p:grpSp>
      <p:sp>
        <p:nvSpPr>
          <p:cNvPr id="9" name="Titre 1"/>
          <p:cNvSpPr>
            <a:spLocks noGrp="1"/>
          </p:cNvSpPr>
          <p:nvPr>
            <p:ph type="title"/>
          </p:nvPr>
        </p:nvSpPr>
        <p:spPr>
          <a:xfrm>
            <a:off x="841828" y="586096"/>
            <a:ext cx="9303657" cy="793263"/>
          </a:xfrm>
        </p:spPr>
        <p:txBody>
          <a:bodyPr>
            <a:noAutofit/>
          </a:bodyPr>
          <a:lstStyle/>
          <a:p>
            <a:pPr algn="ctr"/>
            <a:r>
              <a:rPr lang="fr-FR" b="1" dirty="0">
                <a:solidFill>
                  <a:schemeClr val="accent1">
                    <a:lumMod val="75000"/>
                  </a:schemeClr>
                </a:solidFill>
              </a:rPr>
              <a:t>JESUS SHOWED THE WAY (</a:t>
            </a:r>
            <a:r>
              <a:rPr lang="fr-FR" b="1" dirty="0" err="1">
                <a:solidFill>
                  <a:schemeClr val="accent1">
                    <a:lumMod val="75000"/>
                  </a:schemeClr>
                </a:solidFill>
              </a:rPr>
              <a:t>cont</a:t>
            </a:r>
            <a:r>
              <a:rPr lang="fr-FR" b="1" dirty="0">
                <a:solidFill>
                  <a:schemeClr val="accent1">
                    <a:lumMod val="75000"/>
                  </a:schemeClr>
                </a:solidFill>
              </a:rPr>
              <a:t>)</a:t>
            </a:r>
          </a:p>
        </p:txBody>
      </p:sp>
      <p:pic>
        <p:nvPicPr>
          <p:cNvPr id="11" name="Picture 10">
            <a:extLst>
              <a:ext uri="{FF2B5EF4-FFF2-40B4-BE49-F238E27FC236}">
                <a16:creationId xmlns:a16="http://schemas.microsoft.com/office/drawing/2014/main" id="{44D00C17-8046-D54F-A83E-3216757807E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325183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991629" y="2196499"/>
            <a:ext cx="4791732" cy="1815882"/>
          </a:xfrm>
          <a:prstGeom prst="rect">
            <a:avLst/>
          </a:prstGeom>
          <a:noFill/>
          <a:ln>
            <a:solidFill>
              <a:schemeClr val="accent1"/>
            </a:solidFill>
          </a:ln>
        </p:spPr>
        <p:style>
          <a:lnRef idx="1">
            <a:schemeClr val="accent5"/>
          </a:lnRef>
          <a:fillRef idx="2">
            <a:schemeClr val="accent5"/>
          </a:fillRef>
          <a:effectRef idx="1">
            <a:schemeClr val="accent5"/>
          </a:effectRef>
          <a:fontRef idx="minor">
            <a:schemeClr val="dk1"/>
          </a:fontRef>
        </p:style>
        <p:txBody>
          <a:bodyPr wrap="square">
            <a:spAutoFit/>
          </a:bodyPr>
          <a:lstStyle/>
          <a:p>
            <a:r>
              <a:rPr lang="en-US" sz="2800" dirty="0">
                <a:solidFill>
                  <a:schemeClr val="tx1"/>
                </a:solidFill>
                <a:ea typeface="Times New Roman" panose="02020603050405020304" pitchFamily="18" charset="0"/>
                <a:cs typeface="Arial" panose="020B0604020202020204" pitchFamily="34" charset="0"/>
              </a:rPr>
              <a:t>Now the tax collectors and sinners were all drawing near to hear him.</a:t>
            </a:r>
          </a:p>
          <a:p>
            <a:pPr algn="r"/>
            <a:r>
              <a:rPr lang="en-US" sz="2800" dirty="0">
                <a:solidFill>
                  <a:schemeClr val="accent1"/>
                </a:solidFill>
              </a:rPr>
              <a:t>Luke 15:2</a:t>
            </a:r>
          </a:p>
        </p:txBody>
      </p:sp>
      <p:sp>
        <p:nvSpPr>
          <p:cNvPr id="7" name="Titre 1"/>
          <p:cNvSpPr>
            <a:spLocks noGrp="1"/>
          </p:cNvSpPr>
          <p:nvPr>
            <p:ph type="title"/>
          </p:nvPr>
        </p:nvSpPr>
        <p:spPr>
          <a:xfrm>
            <a:off x="841828" y="485160"/>
            <a:ext cx="9303657" cy="793263"/>
          </a:xfrm>
        </p:spPr>
        <p:txBody>
          <a:bodyPr>
            <a:noAutofit/>
          </a:bodyPr>
          <a:lstStyle/>
          <a:p>
            <a:pPr algn="ctr"/>
            <a:r>
              <a:rPr lang="fr-FR" b="1" dirty="0">
                <a:solidFill>
                  <a:schemeClr val="accent1"/>
                </a:solidFill>
              </a:rPr>
              <a:t>JESUS SHOWED THE WAY (</a:t>
            </a:r>
            <a:r>
              <a:rPr lang="fr-FR" b="1" dirty="0" err="1">
                <a:solidFill>
                  <a:schemeClr val="accent1"/>
                </a:solidFill>
              </a:rPr>
              <a:t>cont</a:t>
            </a:r>
            <a:r>
              <a:rPr lang="fr-FR" b="1" dirty="0">
                <a:solidFill>
                  <a:schemeClr val="accent1"/>
                </a:solidFill>
              </a:rPr>
              <a:t>)</a:t>
            </a:r>
          </a:p>
        </p:txBody>
      </p:sp>
      <p:grpSp>
        <p:nvGrpSpPr>
          <p:cNvPr id="16" name="Groupe 15"/>
          <p:cNvGrpSpPr/>
          <p:nvPr/>
        </p:nvGrpSpPr>
        <p:grpSpPr>
          <a:xfrm>
            <a:off x="1062065" y="1774664"/>
            <a:ext cx="3723608" cy="2380830"/>
            <a:chOff x="703250" y="2561742"/>
            <a:chExt cx="3723608" cy="2380830"/>
          </a:xfrm>
        </p:grpSpPr>
        <p:grpSp>
          <p:nvGrpSpPr>
            <p:cNvPr id="11" name="Groupe 10"/>
            <p:cNvGrpSpPr/>
            <p:nvPr/>
          </p:nvGrpSpPr>
          <p:grpSpPr>
            <a:xfrm>
              <a:off x="703250" y="2561742"/>
              <a:ext cx="3723608" cy="2380830"/>
              <a:chOff x="330200" y="2699656"/>
              <a:chExt cx="3879849" cy="1436917"/>
            </a:xfrm>
          </p:grpSpPr>
          <p:sp>
            <p:nvSpPr>
              <p:cNvPr id="12" name="Rectangle à coins arrondis 11"/>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13" name="ZoneTexte 12"/>
              <p:cNvSpPr txBox="1"/>
              <p:nvPr/>
            </p:nvSpPr>
            <p:spPr>
              <a:xfrm>
                <a:off x="398234" y="2756395"/>
                <a:ext cx="3811815" cy="395707"/>
              </a:xfrm>
              <a:prstGeom prst="rect">
                <a:avLst/>
              </a:prstGeom>
              <a:noFill/>
            </p:spPr>
            <p:txBody>
              <a:bodyPr wrap="square" rtlCol="0">
                <a:spAutoFit/>
              </a:bodyPr>
              <a:lstStyle/>
              <a:p>
                <a:endParaRPr lang="fr-FR" sz="2400" dirty="0">
                  <a:solidFill>
                    <a:srgbClr val="FFFF00"/>
                  </a:solidFill>
                </a:endParaRPr>
              </a:p>
            </p:txBody>
          </p:sp>
        </p:grpSp>
        <p:sp>
          <p:nvSpPr>
            <p:cNvPr id="14" name="Rectangle 13"/>
            <p:cNvSpPr/>
            <p:nvPr/>
          </p:nvSpPr>
          <p:spPr>
            <a:xfrm>
              <a:off x="909205" y="3151992"/>
              <a:ext cx="3192914" cy="1200329"/>
            </a:xfrm>
            <a:prstGeom prst="rect">
              <a:avLst/>
            </a:prstGeom>
          </p:spPr>
          <p:txBody>
            <a:bodyPr wrap="square">
              <a:spAutoFit/>
            </a:bodyPr>
            <a:lstStyle/>
            <a:p>
              <a:r>
                <a:rPr lang="en-US" sz="3600" b="1" dirty="0">
                  <a:solidFill>
                    <a:schemeClr val="bg1"/>
                  </a:solidFill>
                </a:rPr>
                <a:t>He won their confidence</a:t>
              </a:r>
              <a:endParaRPr lang="fr-FR" sz="3600" dirty="0">
                <a:solidFill>
                  <a:schemeClr val="bg1"/>
                </a:solidFill>
              </a:endParaRPr>
            </a:p>
          </p:txBody>
        </p:sp>
      </p:grpSp>
      <p:pic>
        <p:nvPicPr>
          <p:cNvPr id="10" name="Picture 9">
            <a:extLst>
              <a:ext uri="{FF2B5EF4-FFF2-40B4-BE49-F238E27FC236}">
                <a16:creationId xmlns:a16="http://schemas.microsoft.com/office/drawing/2014/main" id="{957A06B8-F083-274F-AA49-FB9EA36E34AE}"/>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6372990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00941" y="103867"/>
            <a:ext cx="6593115" cy="1057275"/>
          </a:xfrm>
        </p:spPr>
        <p:txBody>
          <a:bodyPr>
            <a:normAutofit/>
          </a:bodyPr>
          <a:lstStyle/>
          <a:p>
            <a:pPr algn="ctr"/>
            <a:r>
              <a:rPr lang="fr-FR" b="1" dirty="0">
                <a:solidFill>
                  <a:schemeClr val="accent1"/>
                </a:solidFill>
              </a:rPr>
              <a:t>EXAMPLE OF PAUL</a:t>
            </a:r>
          </a:p>
        </p:txBody>
      </p:sp>
      <p:sp>
        <p:nvSpPr>
          <p:cNvPr id="5" name="ZoneTexte 4"/>
          <p:cNvSpPr txBox="1"/>
          <p:nvPr/>
        </p:nvSpPr>
        <p:spPr>
          <a:xfrm>
            <a:off x="4110860" y="1240509"/>
            <a:ext cx="6065154" cy="4339650"/>
          </a:xfrm>
          <a:prstGeom prst="rect">
            <a:avLst/>
          </a:prstGeom>
          <a:noFill/>
          <a:ln>
            <a:solidFill>
              <a:schemeClr val="accent1"/>
            </a:solidFill>
          </a:ln>
        </p:spPr>
        <p:txBody>
          <a:bodyPr wrap="square" rtlCol="0">
            <a:spAutoFit/>
          </a:bodyPr>
          <a:lstStyle/>
          <a:p>
            <a:r>
              <a:rPr lang="en-US" sz="2800" dirty="0">
                <a:solidFill>
                  <a:srgbClr val="000000"/>
                </a:solidFill>
                <a:ea typeface="Times New Roman" panose="02020603050405020304" pitchFamily="18" charset="0"/>
                <a:cs typeface="Arial" panose="020B0604020202020204" pitchFamily="34" charset="0"/>
              </a:rPr>
              <a:t>“To the Jews I became as a Jew, in order to win Jews. To those under the law I became as one under the law … . To those outside the law I became as one outside the law (not being outside the law of God … ). To the weak I became weak, ….  I have become all things to all people, that by all means I might save some” </a:t>
            </a:r>
          </a:p>
          <a:p>
            <a:pPr algn="r"/>
            <a:r>
              <a:rPr lang="en-US" sz="2400" dirty="0">
                <a:solidFill>
                  <a:srgbClr val="000000"/>
                </a:solidFill>
                <a:ea typeface="Times New Roman" panose="02020603050405020304" pitchFamily="18" charset="0"/>
                <a:cs typeface="Arial" panose="020B0604020202020204" pitchFamily="34" charset="0"/>
              </a:rPr>
              <a:t>(1 Corinthians 9:20-23).</a:t>
            </a:r>
            <a:endParaRPr lang="en-US" sz="2400" dirty="0">
              <a:solidFill>
                <a:srgbClr val="000000"/>
              </a:solidFill>
              <a:cs typeface="Arial" panose="020B0604020202020204" pitchFamily="34" charset="0"/>
            </a:endParaRPr>
          </a:p>
        </p:txBody>
      </p:sp>
      <p:grpSp>
        <p:nvGrpSpPr>
          <p:cNvPr id="6" name="Groupe 5"/>
          <p:cNvGrpSpPr/>
          <p:nvPr/>
        </p:nvGrpSpPr>
        <p:grpSpPr>
          <a:xfrm>
            <a:off x="608163" y="2006156"/>
            <a:ext cx="3414300" cy="2044707"/>
            <a:chOff x="330200" y="2699656"/>
            <a:chExt cx="3912904" cy="1436917"/>
          </a:xfrm>
        </p:grpSpPr>
        <p:sp>
          <p:nvSpPr>
            <p:cNvPr id="7" name="Rectangle à coins arrondis 6"/>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769655" y="2756395"/>
              <a:ext cx="3473449" cy="1362626"/>
            </a:xfrm>
            <a:prstGeom prst="rect">
              <a:avLst/>
            </a:prstGeom>
            <a:noFill/>
          </p:spPr>
          <p:txBody>
            <a:bodyPr wrap="square" rtlCol="0">
              <a:spAutoFit/>
            </a:bodyPr>
            <a:lstStyle/>
            <a:p>
              <a:r>
                <a:rPr lang="en-US" sz="4000" dirty="0">
                  <a:solidFill>
                    <a:schemeClr val="bg1"/>
                  </a:solidFill>
                </a:rPr>
                <a:t>To gain people for Christ </a:t>
              </a:r>
              <a:endParaRPr lang="fr-FR" sz="2400" dirty="0">
                <a:solidFill>
                  <a:schemeClr val="bg1"/>
                </a:solidFill>
              </a:endParaRPr>
            </a:p>
          </p:txBody>
        </p:sp>
      </p:grpSp>
      <p:pic>
        <p:nvPicPr>
          <p:cNvPr id="10" name="Picture 9">
            <a:extLst>
              <a:ext uri="{FF2B5EF4-FFF2-40B4-BE49-F238E27FC236}">
                <a16:creationId xmlns:a16="http://schemas.microsoft.com/office/drawing/2014/main" id="{253B5252-7079-8E48-9B2C-3B31A07D345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2803381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78338" y="147411"/>
            <a:ext cx="9552633" cy="1325563"/>
          </a:xfrm>
        </p:spPr>
        <p:txBody>
          <a:bodyPr>
            <a:normAutofit/>
          </a:bodyPr>
          <a:lstStyle/>
          <a:p>
            <a:pPr algn="ctr"/>
            <a:r>
              <a:rPr lang="en-US" b="1" dirty="0">
                <a:solidFill>
                  <a:schemeClr val="accent1"/>
                </a:solidFill>
              </a:rPr>
              <a:t>FROM THE SPIRIT OF PROPHECY  </a:t>
            </a:r>
          </a:p>
        </p:txBody>
      </p:sp>
      <p:sp>
        <p:nvSpPr>
          <p:cNvPr id="5" name="ZoneTexte 4"/>
          <p:cNvSpPr txBox="1"/>
          <p:nvPr/>
        </p:nvSpPr>
        <p:spPr>
          <a:xfrm>
            <a:off x="3994808" y="1654494"/>
            <a:ext cx="6023428" cy="3416320"/>
          </a:xfrm>
          <a:prstGeom prst="rect">
            <a:avLst/>
          </a:prstGeom>
          <a:noFill/>
          <a:ln>
            <a:solidFill>
              <a:schemeClr val="accent1"/>
            </a:solidFill>
          </a:ln>
        </p:spPr>
        <p:style>
          <a:lnRef idx="1">
            <a:schemeClr val="accent3"/>
          </a:lnRef>
          <a:fillRef idx="2">
            <a:schemeClr val="accent3"/>
          </a:fillRef>
          <a:effectRef idx="1">
            <a:schemeClr val="accent3"/>
          </a:effectRef>
          <a:fontRef idx="minor">
            <a:schemeClr val="dk1"/>
          </a:fontRef>
        </p:style>
        <p:txBody>
          <a:bodyPr wrap="square" rtlCol="0">
            <a:spAutoFit/>
          </a:bodyPr>
          <a:lstStyle/>
          <a:p>
            <a:r>
              <a:rPr lang="en-US" sz="2800" dirty="0">
                <a:solidFill>
                  <a:schemeClr val="tx1"/>
                </a:solidFill>
                <a:ea typeface="Times New Roman" panose="02020603050405020304" pitchFamily="18" charset="0"/>
                <a:cs typeface="Arial" panose="020B0604020202020204" pitchFamily="34" charset="0"/>
              </a:rPr>
              <a:t>“Christ’s method alone will give true success in reaching the people. The Savior mingled with men as one who desired their good. He showed His sympathy for them, ministered to their needs, and won their confidence. Then He bade them, ‘Follow Me’” </a:t>
            </a:r>
          </a:p>
          <a:p>
            <a:pPr algn="r"/>
            <a:r>
              <a:rPr lang="en-US" sz="2000" dirty="0">
                <a:solidFill>
                  <a:schemeClr val="tx1"/>
                </a:solidFill>
                <a:ea typeface="Times New Roman" panose="02020603050405020304" pitchFamily="18" charset="0"/>
                <a:cs typeface="Arial" panose="020B0604020202020204" pitchFamily="34" charset="0"/>
              </a:rPr>
              <a:t>(Christian Service, p. 119).</a:t>
            </a:r>
            <a:endParaRPr lang="fr-FR" sz="2000" dirty="0">
              <a:solidFill>
                <a:schemeClr val="tx1"/>
              </a:solidFill>
            </a:endParaRPr>
          </a:p>
        </p:txBody>
      </p:sp>
      <p:grpSp>
        <p:nvGrpSpPr>
          <p:cNvPr id="6" name="Groupe 5"/>
          <p:cNvGrpSpPr/>
          <p:nvPr/>
        </p:nvGrpSpPr>
        <p:grpSpPr>
          <a:xfrm>
            <a:off x="363831" y="1950482"/>
            <a:ext cx="3630977" cy="2044707"/>
            <a:chOff x="330200" y="2699656"/>
            <a:chExt cx="4161225" cy="1436917"/>
          </a:xfrm>
        </p:grpSpPr>
        <p:sp>
          <p:nvSpPr>
            <p:cNvPr id="7" name="Rectangle à coins arrondis 6"/>
            <p:cNvSpPr/>
            <p:nvPr/>
          </p:nvSpPr>
          <p:spPr>
            <a:xfrm rot="16200000">
              <a:off x="1382483" y="1647373"/>
              <a:ext cx="1436917" cy="354148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679610" y="2773947"/>
              <a:ext cx="3811815" cy="1362626"/>
            </a:xfrm>
            <a:prstGeom prst="rect">
              <a:avLst/>
            </a:prstGeom>
            <a:noFill/>
          </p:spPr>
          <p:txBody>
            <a:bodyPr wrap="square" rtlCol="0">
              <a:spAutoFit/>
            </a:bodyPr>
            <a:lstStyle/>
            <a:p>
              <a:r>
                <a:rPr lang="en-US" sz="4000" b="1" dirty="0">
                  <a:solidFill>
                    <a:schemeClr val="bg1"/>
                  </a:solidFill>
                </a:rPr>
                <a:t>Use the method of Christ</a:t>
              </a:r>
              <a:endParaRPr lang="fr-FR" sz="2400" dirty="0">
                <a:solidFill>
                  <a:schemeClr val="bg1"/>
                </a:solidFill>
              </a:endParaRPr>
            </a:p>
          </p:txBody>
        </p:sp>
      </p:grpSp>
      <p:pic>
        <p:nvPicPr>
          <p:cNvPr id="10" name="Picture 9">
            <a:extLst>
              <a:ext uri="{FF2B5EF4-FFF2-40B4-BE49-F238E27FC236}">
                <a16:creationId xmlns:a16="http://schemas.microsoft.com/office/drawing/2014/main" id="{B39DF689-2FFB-DB49-9446-DB1A362AD49F}"/>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75313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3910</TotalTime>
  <Words>1042</Words>
  <Application>Microsoft Macintosh PowerPoint</Application>
  <PresentationFormat>Widescreen</PresentationFormat>
  <Paragraphs>137</Paragraphs>
  <Slides>22</Slides>
  <Notes>0</Notes>
  <HiddenSlides>0</HiddenSlides>
  <MMClips>0</MMClips>
  <ScaleCrop>false</ScaleCrop>
  <HeadingPairs>
    <vt:vector size="6" baseType="variant">
      <vt:variant>
        <vt:lpstr>Fonts Used</vt:lpstr>
      </vt:variant>
      <vt:variant>
        <vt:i4>11</vt:i4>
      </vt:variant>
      <vt:variant>
        <vt:lpstr>Theme</vt:lpstr>
      </vt:variant>
      <vt:variant>
        <vt:i4>4</vt:i4>
      </vt:variant>
      <vt:variant>
        <vt:lpstr>Slide Titles</vt:lpstr>
      </vt:variant>
      <vt:variant>
        <vt:i4>22</vt:i4>
      </vt:variant>
    </vt:vector>
  </HeadingPairs>
  <TitlesOfParts>
    <vt:vector size="37" baseType="lpstr">
      <vt:lpstr>Arial</vt:lpstr>
      <vt:lpstr>Arial Narrow</vt:lpstr>
      <vt:lpstr>Bree Serif</vt:lpstr>
      <vt:lpstr>Calibri</vt:lpstr>
      <vt:lpstr>Calibri Light</vt:lpstr>
      <vt:lpstr>Forte</vt:lpstr>
      <vt:lpstr>Rockwell</vt:lpstr>
      <vt:lpstr>Script MT Bold</vt:lpstr>
      <vt:lpstr>Symbol</vt:lpstr>
      <vt:lpstr>Tahoma</vt:lpstr>
      <vt:lpstr>Times New Roman</vt:lpstr>
      <vt:lpstr>Office Theme</vt:lpstr>
      <vt:lpstr>2_Custom Design</vt:lpstr>
      <vt:lpstr>1_Custom Design</vt:lpstr>
      <vt:lpstr>Custom Design</vt:lpstr>
      <vt:lpstr>Seminar 2: Youth Development Understanding the Youth</vt:lpstr>
      <vt:lpstr>INTRODUCTION</vt:lpstr>
      <vt:lpstr>OBJECTIVE OF THE SEMINARY</vt:lpstr>
      <vt:lpstr>DIFFERENT BRAINS</vt:lpstr>
      <vt:lpstr>JESUS SHOWED THE WAY</vt:lpstr>
      <vt:lpstr>JESUS SHOWED THE WAY (cont)</vt:lpstr>
      <vt:lpstr>JESUS SHOWED THE WAY (cont)</vt:lpstr>
      <vt:lpstr>EXAMPLE OF PAUL</vt:lpstr>
      <vt:lpstr>FROM THE SPIRIT OF PROPHECY  </vt:lpstr>
      <vt:lpstr>FROM THE SPIRIT OF PROPHECY (CONT) </vt:lpstr>
      <vt:lpstr>THE YOUTH ENVIRONMENT</vt:lpstr>
      <vt:lpstr>THE YOUTH ENVIRONMENT (cont)</vt:lpstr>
      <vt:lpstr>SOURCES OF INFLUENCE ON THE YOUTH</vt:lpstr>
      <vt:lpstr>THE DESIRE OF THE YOUTH</vt:lpstr>
      <vt:lpstr>THE DESIRE OF THE YOUTH (cont)</vt:lpstr>
      <vt:lpstr>TWO STEPS TO FOLLOW</vt:lpstr>
      <vt:lpstr>PowerPoint Presentation</vt:lpstr>
      <vt:lpstr>PowerPoint Presentation</vt:lpstr>
      <vt:lpstr>PowerPoint Presentation</vt:lpstr>
      <vt:lpstr>Be like Jesus ... </vt:lpstr>
      <vt:lpstr>Activities: Part 1</vt:lpstr>
      <vt:lpstr>Activities: Part 2</vt:lpstr>
    </vt:vector>
  </TitlesOfParts>
  <Company/>
  <LinksUpToDate>false</LinksUpToDate>
  <SharedDoc>false</SharedDoc>
  <HyperlinksChanged>false</HyperlinksChanged>
  <AppVersion>16.0014</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Mokgwane, Pako</cp:lastModifiedBy>
  <cp:revision>122</cp:revision>
  <dcterms:created xsi:type="dcterms:W3CDTF">2018-05-31T05:51:27Z</dcterms:created>
  <dcterms:modified xsi:type="dcterms:W3CDTF">2018-07-31T17:34:37Z</dcterms:modified>
</cp:coreProperties>
</file>